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5"/>
  </p:notesMasterIdLst>
  <p:sldIdLst>
    <p:sldId id="673" r:id="rId2"/>
    <p:sldId id="675" r:id="rId3"/>
    <p:sldId id="676" r:id="rId4"/>
  </p:sldIdLst>
  <p:sldSz cx="9144000" cy="6858000" type="screen4x3"/>
  <p:notesSz cx="6788150" cy="9923463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122"/>
    <a:srgbClr val="FFCC00"/>
    <a:srgbClr val="FF9966"/>
    <a:srgbClr val="FF9900"/>
    <a:srgbClr val="3AB54A"/>
    <a:srgbClr val="3099DD"/>
    <a:srgbClr val="CC99FF"/>
    <a:srgbClr val="CC00FF"/>
    <a:srgbClr val="66FF33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36" autoAdjust="0"/>
    <p:restoredTop sz="83195" autoAdjust="0"/>
  </p:normalViewPr>
  <p:slideViewPr>
    <p:cSldViewPr>
      <p:cViewPr varScale="1">
        <p:scale>
          <a:sx n="113" d="100"/>
          <a:sy n="113" d="100"/>
        </p:scale>
        <p:origin x="70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Okt</a:t>
            </a:r>
            <a:r>
              <a:rPr lang="et-EE"/>
              <a:t> 2012</a:t>
            </a:r>
          </a:p>
        </c:rich>
      </c:tx>
      <c:layout/>
      <c:overlay val="0"/>
    </c:title>
    <c:autoTitleDeleted val="0"/>
    <c:plotArea>
      <c:layout/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Kvart 25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solidFill>
                <a:schemeClr val="bg1">
                  <a:alpha val="70000"/>
                </a:schemeClr>
              </a:solidFill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 formatCode="0">
                  <c:v>500</c:v>
                </c:pt>
                <c:pt idx="1">
                  <c:v>700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Prots 90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 formatCode="0">
                  <c:v>1500</c:v>
                </c:pt>
                <c:pt idx="1">
                  <c:v>2000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Prots 10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356</c:v>
                </c:pt>
                <c:pt idx="1">
                  <c:v>550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Kvart 75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solidFill>
                <a:schemeClr val="bg1">
                  <a:alpha val="70000"/>
                </a:schemeClr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 formatCode="0">
                  <c:v>1000</c:v>
                </c:pt>
                <c:pt idx="1">
                  <c:v>1500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9050">
              <a:solidFill>
                <a:schemeClr val="accent1"/>
              </a:solidFill>
              <a:headEnd type="oval"/>
              <a:tailEnd type="oval"/>
            </a:ln>
          </c:spPr>
        </c:hiLowLines>
        <c:upDownBars>
          <c:gapWidth val="150"/>
          <c:upBars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upBars>
          <c:downBars/>
        </c:upDownBars>
        <c:axId val="977234640"/>
        <c:axId val="977241712"/>
      </c:stockChart>
      <c:catAx>
        <c:axId val="977234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77241712"/>
        <c:crosses val="autoZero"/>
        <c:auto val="1"/>
        <c:lblAlgn val="ctr"/>
        <c:lblOffset val="100"/>
        <c:noMultiLvlLbl val="0"/>
      </c:catAx>
      <c:valAx>
        <c:axId val="977241712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crossAx val="9772346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>
        <a:defRPr sz="800">
          <a:latin typeface="+mn-lt"/>
          <a:cs typeface="Times New Roman" panose="02020603050405020304" pitchFamily="18" charset="0"/>
        </a:defRPr>
      </a:pPr>
      <a:endParaRPr lang="et-E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Apr</a:t>
            </a:r>
            <a:r>
              <a:rPr lang="et-EE"/>
              <a:t> 2013</a:t>
            </a:r>
          </a:p>
        </c:rich>
      </c:tx>
      <c:layout/>
      <c:overlay val="0"/>
    </c:title>
    <c:autoTitleDeleted val="0"/>
    <c:plotArea>
      <c:layout/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Kvart 25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solidFill>
                <a:schemeClr val="bg1">
                  <a:alpha val="70000"/>
                </a:schemeClr>
              </a:solidFill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 formatCode="0">
                  <c:v>500</c:v>
                </c:pt>
                <c:pt idx="1">
                  <c:v>800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Prots 90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 formatCode="0">
                  <c:v>1500</c:v>
                </c:pt>
                <c:pt idx="1">
                  <c:v>2000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Prots 10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350</c:v>
                </c:pt>
                <c:pt idx="1">
                  <c:v>600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Kvart 75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solidFill>
                <a:schemeClr val="bg1">
                  <a:alpha val="70000"/>
                </a:schemeClr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 formatCode="0">
                  <c:v>1047</c:v>
                </c:pt>
                <c:pt idx="1">
                  <c:v>1500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9050">
              <a:solidFill>
                <a:schemeClr val="accent1"/>
              </a:solidFill>
              <a:headEnd type="oval"/>
              <a:tailEnd type="oval"/>
            </a:ln>
          </c:spPr>
        </c:hiLowLines>
        <c:upDownBars>
          <c:gapWidth val="150"/>
          <c:upBars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upBars>
          <c:downBars/>
        </c:upDownBars>
        <c:axId val="977135536"/>
        <c:axId val="977139888"/>
      </c:stockChart>
      <c:catAx>
        <c:axId val="977135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77139888"/>
        <c:crosses val="autoZero"/>
        <c:auto val="1"/>
        <c:lblAlgn val="ctr"/>
        <c:lblOffset val="100"/>
        <c:noMultiLvlLbl val="0"/>
      </c:catAx>
      <c:valAx>
        <c:axId val="977139888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crossAx val="97713553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>
        <a:defRPr sz="800">
          <a:latin typeface="+mn-lt"/>
          <a:cs typeface="Times New Roman" panose="02020603050405020304" pitchFamily="18" charset="0"/>
        </a:defRPr>
      </a:pPr>
      <a:endParaRPr lang="et-E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Okt</a:t>
            </a:r>
            <a:r>
              <a:rPr lang="et-EE"/>
              <a:t> 2013</a:t>
            </a:r>
          </a:p>
        </c:rich>
      </c:tx>
      <c:layout/>
      <c:overlay val="0"/>
    </c:title>
    <c:autoTitleDeleted val="0"/>
    <c:plotArea>
      <c:layout/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Kvart 25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solidFill>
                <a:schemeClr val="bg1">
                  <a:alpha val="70000"/>
                </a:schemeClr>
              </a:solidFill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 formatCode="0">
                  <c:v>520</c:v>
                </c:pt>
                <c:pt idx="1">
                  <c:v>700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Prots 90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 formatCode="0">
                  <c:v>1427.4999999999991</c:v>
                </c:pt>
                <c:pt idx="1">
                  <c:v>2000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Prots 10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400</c:v>
                </c:pt>
                <c:pt idx="1">
                  <c:v>550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Kvart 75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solidFill>
                <a:schemeClr val="bg1">
                  <a:alpha val="70000"/>
                </a:schemeClr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 formatCode="0">
                  <c:v>1000</c:v>
                </c:pt>
                <c:pt idx="1">
                  <c:v>1400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9050">
              <a:solidFill>
                <a:schemeClr val="accent1"/>
              </a:solidFill>
              <a:headEnd type="oval"/>
              <a:tailEnd type="oval"/>
            </a:ln>
          </c:spPr>
        </c:hiLowLines>
        <c:upDownBars>
          <c:gapWidth val="150"/>
          <c:upBars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upBars>
          <c:downBars/>
        </c:upDownBars>
        <c:axId val="977142064"/>
        <c:axId val="977134992"/>
      </c:stockChart>
      <c:catAx>
        <c:axId val="977142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77134992"/>
        <c:crosses val="autoZero"/>
        <c:auto val="1"/>
        <c:lblAlgn val="ctr"/>
        <c:lblOffset val="100"/>
        <c:noMultiLvlLbl val="0"/>
      </c:catAx>
      <c:valAx>
        <c:axId val="977134992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crossAx val="9771420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>
        <a:defRPr sz="800">
          <a:latin typeface="+mn-lt"/>
          <a:cs typeface="Times New Roman" panose="02020603050405020304" pitchFamily="18" charset="0"/>
        </a:defRPr>
      </a:pPr>
      <a:endParaRPr lang="et-E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Apr</a:t>
            </a:r>
            <a:r>
              <a:rPr lang="et-EE"/>
              <a:t> 201</a:t>
            </a:r>
            <a:r>
              <a:rPr lang="en-US"/>
              <a:t>4</a:t>
            </a:r>
            <a:endParaRPr lang="et-EE"/>
          </a:p>
        </c:rich>
      </c:tx>
      <c:layout/>
      <c:overlay val="0"/>
    </c:title>
    <c:autoTitleDeleted val="0"/>
    <c:plotArea>
      <c:layout/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Kvart 25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solidFill>
                <a:schemeClr val="bg1">
                  <a:alpha val="70000"/>
                </a:schemeClr>
              </a:solidFill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0">
                  <c:v>525</c:v>
                </c:pt>
                <c:pt idx="1">
                  <c:v>800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Prots 90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Sheet1!$C$2:$C$3</c:f>
              <c:numCache>
                <c:formatCode>0</c:formatCode>
                <c:ptCount val="2"/>
                <c:pt idx="0">
                  <c:v>1400</c:v>
                </c:pt>
                <c:pt idx="1">
                  <c:v>2200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Prots 10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Sheet1!$D$2:$D$3</c:f>
              <c:numCache>
                <c:formatCode>0</c:formatCode>
                <c:ptCount val="2"/>
                <c:pt idx="0">
                  <c:v>400</c:v>
                </c:pt>
                <c:pt idx="1">
                  <c:v>650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Kvart 75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solidFill>
                <a:schemeClr val="bg1">
                  <a:alpha val="70000"/>
                </a:schemeClr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Sheet1!$E$2:$E$3</c:f>
              <c:numCache>
                <c:formatCode>0</c:formatCode>
                <c:ptCount val="2"/>
                <c:pt idx="0">
                  <c:v>1021.5</c:v>
                </c:pt>
                <c:pt idx="1">
                  <c:v>1500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9050">
              <a:solidFill>
                <a:schemeClr val="accent1"/>
              </a:solidFill>
              <a:headEnd type="oval"/>
              <a:tailEnd type="oval"/>
            </a:ln>
          </c:spPr>
        </c:hiLowLines>
        <c:upDownBars>
          <c:gapWidth val="150"/>
          <c:upBars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upBars>
          <c:downBars/>
        </c:upDownBars>
        <c:axId val="977127920"/>
        <c:axId val="977129008"/>
      </c:stockChart>
      <c:catAx>
        <c:axId val="977127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77129008"/>
        <c:crosses val="autoZero"/>
        <c:auto val="1"/>
        <c:lblAlgn val="ctr"/>
        <c:lblOffset val="100"/>
        <c:noMultiLvlLbl val="0"/>
      </c:catAx>
      <c:valAx>
        <c:axId val="977129008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crossAx val="9771279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>
        <a:defRPr sz="800">
          <a:latin typeface="+mn-lt"/>
          <a:cs typeface="Times New Roman" panose="02020603050405020304" pitchFamily="18" charset="0"/>
        </a:defRPr>
      </a:pPr>
      <a:endParaRPr lang="et-E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mtClean="0"/>
              <a:t>Okt</a:t>
            </a:r>
            <a:r>
              <a:rPr lang="et-EE" smtClean="0"/>
              <a:t> </a:t>
            </a:r>
            <a:r>
              <a:rPr lang="et-EE"/>
              <a:t>201</a:t>
            </a:r>
            <a:r>
              <a:rPr lang="en-US"/>
              <a:t>4</a:t>
            </a:r>
            <a:endParaRPr lang="et-EE"/>
          </a:p>
        </c:rich>
      </c:tx>
      <c:layout/>
      <c:overlay val="0"/>
    </c:title>
    <c:autoTitleDeleted val="0"/>
    <c:plotArea>
      <c:layout/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Kvart 25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solidFill>
                <a:schemeClr val="bg1">
                  <a:alpha val="70000"/>
                </a:schemeClr>
              </a:solidFill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0">
                  <c:v>540</c:v>
                </c:pt>
                <c:pt idx="1">
                  <c:v>900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Prots 90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Sheet1!$C$2:$C$3</c:f>
              <c:numCache>
                <c:formatCode>0</c:formatCode>
                <c:ptCount val="2"/>
                <c:pt idx="0">
                  <c:v>1302</c:v>
                </c:pt>
                <c:pt idx="1">
                  <c:v>2200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Prots 10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Sheet1!$D$2:$D$3</c:f>
              <c:numCache>
                <c:formatCode>0</c:formatCode>
                <c:ptCount val="2"/>
                <c:pt idx="0">
                  <c:v>405</c:v>
                </c:pt>
                <c:pt idx="1">
                  <c:v>700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Kvart 75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solidFill>
                <a:schemeClr val="bg1">
                  <a:alpha val="70000"/>
                </a:schemeClr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Sheet1!$E$2:$E$3</c:f>
              <c:numCache>
                <c:formatCode>0</c:formatCode>
                <c:ptCount val="2"/>
                <c:pt idx="0">
                  <c:v>998</c:v>
                </c:pt>
                <c:pt idx="1">
                  <c:v>1600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9050">
              <a:solidFill>
                <a:schemeClr val="accent1"/>
              </a:solidFill>
              <a:headEnd type="oval"/>
              <a:tailEnd type="oval"/>
            </a:ln>
          </c:spPr>
        </c:hiLowLines>
        <c:upDownBars>
          <c:gapWidth val="150"/>
          <c:upBars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upBars>
          <c:downBars/>
        </c:upDownBars>
        <c:axId val="977130096"/>
        <c:axId val="894020416"/>
      </c:stockChart>
      <c:catAx>
        <c:axId val="977130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94020416"/>
        <c:crosses val="autoZero"/>
        <c:auto val="1"/>
        <c:lblAlgn val="ctr"/>
        <c:lblOffset val="100"/>
        <c:noMultiLvlLbl val="0"/>
      </c:catAx>
      <c:valAx>
        <c:axId val="894020416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crossAx val="9771300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>
        <a:defRPr sz="800">
          <a:latin typeface="+mn-lt"/>
          <a:cs typeface="Times New Roman" panose="02020603050405020304" pitchFamily="18" charset="0"/>
        </a:defRPr>
      </a:pPr>
      <a:endParaRPr lang="et-E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mtClean="0"/>
              <a:t>Apr</a:t>
            </a:r>
            <a:r>
              <a:rPr lang="et-EE" smtClean="0"/>
              <a:t> 201</a:t>
            </a:r>
            <a:r>
              <a:rPr lang="en-US" smtClean="0"/>
              <a:t>5</a:t>
            </a:r>
            <a:endParaRPr lang="et-EE"/>
          </a:p>
        </c:rich>
      </c:tx>
      <c:layout/>
      <c:overlay val="0"/>
    </c:title>
    <c:autoTitleDeleted val="0"/>
    <c:plotArea>
      <c:layout/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Kvart 25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solidFill>
                <a:schemeClr val="bg1">
                  <a:alpha val="70000"/>
                </a:schemeClr>
              </a:solidFill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0">
                  <c:v>560</c:v>
                </c:pt>
                <c:pt idx="1">
                  <c:v>800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Prots 90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Sheet1!$C$2:$C$3</c:f>
              <c:numCache>
                <c:formatCode>0</c:formatCode>
                <c:ptCount val="2"/>
                <c:pt idx="0">
                  <c:v>1402.6999999999989</c:v>
                </c:pt>
                <c:pt idx="1">
                  <c:v>2000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Prots 10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Sheet1!$D$2:$D$3</c:f>
              <c:numCache>
                <c:formatCode>0</c:formatCode>
                <c:ptCount val="2"/>
                <c:pt idx="0">
                  <c:v>430</c:v>
                </c:pt>
                <c:pt idx="1">
                  <c:v>650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Kvart 75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spPr>
              <a:solidFill>
                <a:schemeClr val="bg1">
                  <a:alpha val="70000"/>
                </a:schemeClr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et-E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Netotööötasu</c:v>
                </c:pt>
                <c:pt idx="1">
                  <c:v>Netotöötasu ootus</c:v>
                </c:pt>
              </c:strCache>
            </c:strRef>
          </c:cat>
          <c:val>
            <c:numRef>
              <c:f>Sheet1!$E$2:$E$3</c:f>
              <c:numCache>
                <c:formatCode>0</c:formatCode>
                <c:ptCount val="2"/>
                <c:pt idx="0">
                  <c:v>1020</c:v>
                </c:pt>
                <c:pt idx="1">
                  <c:v>1500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9050">
              <a:solidFill>
                <a:schemeClr val="accent1"/>
              </a:solidFill>
              <a:headEnd type="oval"/>
              <a:tailEnd type="oval"/>
            </a:ln>
          </c:spPr>
        </c:hiLowLines>
        <c:upDownBars>
          <c:gapWidth val="150"/>
          <c:upBars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upBars>
          <c:downBars/>
        </c:upDownBars>
        <c:axId val="894034560"/>
        <c:axId val="894022592"/>
      </c:stockChart>
      <c:catAx>
        <c:axId val="894034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94022592"/>
        <c:crosses val="autoZero"/>
        <c:auto val="1"/>
        <c:lblAlgn val="ctr"/>
        <c:lblOffset val="100"/>
        <c:noMultiLvlLbl val="0"/>
      </c:catAx>
      <c:valAx>
        <c:axId val="894022592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crossAx val="8940345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>
        <a:defRPr sz="800">
          <a:latin typeface="+mn-lt"/>
          <a:cs typeface="Times New Roman" panose="02020603050405020304" pitchFamily="18" charset="0"/>
        </a:defRPr>
      </a:pPr>
      <a:endParaRPr lang="et-E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Netotöötasu muutus palgagrupi järgi</a:t>
            </a:r>
            <a:endParaRPr lang="et-EE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t-EE"/>
        </a:p>
      </c:txPr>
    </c:title>
    <c:autoTitleDeleted val="0"/>
    <c:plotArea>
      <c:layout>
        <c:manualLayout>
          <c:layoutTarget val="inner"/>
          <c:xMode val="edge"/>
          <c:yMode val="edge"/>
          <c:x val="0.18939587293103569"/>
          <c:y val="0.25618235220597424"/>
          <c:w val="0.58529457687884534"/>
          <c:h val="0.6497234720659916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Ei ole muutunud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kuni 560 eurot</c:v>
                </c:pt>
                <c:pt idx="1">
                  <c:v>561-768 eurot</c:v>
                </c:pt>
                <c:pt idx="2">
                  <c:v>769-1020 eurot</c:v>
                </c:pt>
                <c:pt idx="3">
                  <c:v>Rohkem kui 1021 eurot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0.42051716829164898</c:v>
                </c:pt>
                <c:pt idx="1">
                  <c:v>0.40043478260869564</c:v>
                </c:pt>
                <c:pt idx="2">
                  <c:v>0.38603256212510711</c:v>
                </c:pt>
                <c:pt idx="3">
                  <c:v>0.36194995685936154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Netotöötasu on tõusnud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kuni 560 eurot</c:v>
                </c:pt>
                <c:pt idx="1">
                  <c:v>561-768 eurot</c:v>
                </c:pt>
                <c:pt idx="2">
                  <c:v>769-1020 eurot</c:v>
                </c:pt>
                <c:pt idx="3">
                  <c:v>Rohkem kui 1021 eurot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0.38787621873675288</c:v>
                </c:pt>
                <c:pt idx="1">
                  <c:v>0.45173913043478259</c:v>
                </c:pt>
                <c:pt idx="2">
                  <c:v>0.49871465295629819</c:v>
                </c:pt>
                <c:pt idx="3">
                  <c:v>0.55737704918032782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Netotöötasu on langenud</c:v>
                </c:pt>
              </c:strCache>
            </c:strRef>
          </c:tx>
          <c:spPr>
            <a:solidFill>
              <a:srgbClr val="F3712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kuni 560 eurot</c:v>
                </c:pt>
                <c:pt idx="1">
                  <c:v>561-768 eurot</c:v>
                </c:pt>
                <c:pt idx="2">
                  <c:v>769-1020 eurot</c:v>
                </c:pt>
                <c:pt idx="3">
                  <c:v>Rohkem kui 1021 eurot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7.7999152183128445E-2</c:v>
                </c:pt>
                <c:pt idx="1">
                  <c:v>6.5652173913043482E-2</c:v>
                </c:pt>
                <c:pt idx="2">
                  <c:v>5.2699228791773779E-2</c:v>
                </c:pt>
                <c:pt idx="3">
                  <c:v>3.8395168248490076E-2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Ei saa võrrelda - ma ei töötanud aprillis 2014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t-E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kuni 560 eurot</c:v>
                </c:pt>
                <c:pt idx="1">
                  <c:v>561-768 eurot</c:v>
                </c:pt>
                <c:pt idx="2">
                  <c:v>769-1020 eurot</c:v>
                </c:pt>
                <c:pt idx="3">
                  <c:v>Rohkem kui 1021 eurot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0.11360746078846969</c:v>
                </c:pt>
                <c:pt idx="1">
                  <c:v>8.2173913043478264E-2</c:v>
                </c:pt>
                <c:pt idx="2">
                  <c:v>6.2553556126820911E-2</c:v>
                </c:pt>
                <c:pt idx="3">
                  <c:v>4.2277825711820538E-2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75082992"/>
        <c:axId val="975073744"/>
      </c:barChart>
      <c:catAx>
        <c:axId val="9750829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t-EE"/>
          </a:p>
        </c:txPr>
        <c:crossAx val="975073744"/>
        <c:crosses val="autoZero"/>
        <c:auto val="1"/>
        <c:lblAlgn val="ctr"/>
        <c:lblOffset val="100"/>
        <c:noMultiLvlLbl val="0"/>
      </c:catAx>
      <c:valAx>
        <c:axId val="9750737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t-EE"/>
          </a:p>
        </c:txPr>
        <c:crossAx val="975082992"/>
        <c:crosses val="max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7.1332289405281316E-2"/>
          <c:y val="9.7063606326846491E-2"/>
          <c:w val="0.77312305639713708"/>
          <c:h val="0.12281588194918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et-E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 sz="1600" smtClean="0"/>
              <a:t>Põhipalka</a:t>
            </a:r>
            <a:r>
              <a:rPr lang="en-US" sz="1600" smtClean="0"/>
              <a:t>sid</a:t>
            </a:r>
            <a:r>
              <a:rPr lang="et-EE" sz="1600" smtClean="0"/>
              <a:t> </a:t>
            </a:r>
            <a:r>
              <a:rPr lang="en-US" sz="1600" smtClean="0"/>
              <a:t>aasta jooksul (okt</a:t>
            </a:r>
            <a:r>
              <a:rPr lang="en-US" sz="1600" baseline="0" smtClean="0"/>
              <a:t> 2014/2015) </a:t>
            </a:r>
            <a:r>
              <a:rPr lang="et-EE" sz="1600" smtClean="0"/>
              <a:t>muut</a:t>
            </a:r>
            <a:r>
              <a:rPr lang="en-US" sz="1600" smtClean="0"/>
              <a:t>vad</a:t>
            </a:r>
            <a:r>
              <a:rPr lang="en-US" sz="1600" baseline="0" smtClean="0"/>
              <a:t> organisatsioonid</a:t>
            </a:r>
            <a:endParaRPr lang="et-EE" sz="160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Põhipalka muutnud vastajad</c:v>
                </c:pt>
              </c:strCache>
            </c:strRef>
          </c:tx>
          <c:spPr>
            <a:ln w="28575" cap="rnd">
              <a:solidFill>
                <a:srgbClr val="F37122"/>
              </a:solidFill>
              <a:round/>
            </a:ln>
            <a:effectLst/>
          </c:spPr>
          <c:marker>
            <c:symbol val="none"/>
          </c:marker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Sheet1!$B$1:$I$1</c:f>
              <c:strCache>
                <c:ptCount val="8"/>
                <c:pt idx="0">
                  <c:v>Sügis 2011</c:v>
                </c:pt>
                <c:pt idx="1">
                  <c:v>Kevad 2012</c:v>
                </c:pt>
                <c:pt idx="2">
                  <c:v>Sügis 2012</c:v>
                </c:pt>
                <c:pt idx="3">
                  <c:v>Kevad 2013</c:v>
                </c:pt>
                <c:pt idx="4">
                  <c:v>Sügis 2013</c:v>
                </c:pt>
                <c:pt idx="5">
                  <c:v>Kevad 2014</c:v>
                </c:pt>
                <c:pt idx="6">
                  <c:v>Sügis 2014</c:v>
                </c:pt>
                <c:pt idx="7">
                  <c:v>Kevad 2015</c:v>
                </c:pt>
              </c:strCache>
            </c:strRef>
          </c:cat>
          <c:val>
            <c:numRef>
              <c:f>Sheet1!$B$2:$I$2</c:f>
              <c:numCache>
                <c:formatCode>0.00%</c:formatCode>
                <c:ptCount val="8"/>
                <c:pt idx="0">
                  <c:v>0.5074626865671642</c:v>
                </c:pt>
                <c:pt idx="1">
                  <c:v>0.57564575645756455</c:v>
                </c:pt>
                <c:pt idx="2">
                  <c:v>0.57270693512304249</c:v>
                </c:pt>
                <c:pt idx="3">
                  <c:v>0.6518518518518519</c:v>
                </c:pt>
                <c:pt idx="4">
                  <c:v>0.69407894736842102</c:v>
                </c:pt>
                <c:pt idx="5">
                  <c:v>0.73267326732673266</c:v>
                </c:pt>
                <c:pt idx="6">
                  <c:v>0.69329073482428116</c:v>
                </c:pt>
                <c:pt idx="7" formatCode="0%">
                  <c:v>0.72100313479623823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74294528"/>
        <c:axId val="1074295072"/>
      </c:lineChart>
      <c:catAx>
        <c:axId val="107429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074295072"/>
        <c:crosses val="autoZero"/>
        <c:auto val="1"/>
        <c:lblAlgn val="ctr"/>
        <c:lblOffset val="100"/>
        <c:noMultiLvlLbl val="0"/>
      </c:catAx>
      <c:valAx>
        <c:axId val="1074295072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074294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/>
              <a:t>Põhipalga </a:t>
            </a:r>
            <a:r>
              <a:rPr lang="en-US" sz="1600" smtClean="0"/>
              <a:t>muutjad </a:t>
            </a:r>
            <a:endParaRPr lang="en-US" sz="1600" smtClean="0"/>
          </a:p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smtClean="0"/>
              <a:t>nov</a:t>
            </a:r>
            <a:r>
              <a:rPr lang="en-US" sz="1200" baseline="0" smtClean="0"/>
              <a:t> 2014-apr 2015, mai –okt 2015</a:t>
            </a:r>
            <a:endParaRPr lang="en-US" sz="120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1327987910019128"/>
          <c:y val="0.20572898436953108"/>
          <c:w val="0.39760041882713182"/>
          <c:h val="0.6839321336384055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Põhipalga muutjad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3992033609659801"/>
                  <c:y val="-5.818276062473493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249462745000684"/>
                      <c:h val="0.1840237600330902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6925307385937327"/>
                  <c:y val="0.1683144146644117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t-E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60198277055973992"/>
                      <c:h val="0.16956118810637039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15045170019160733"/>
                  <c:y val="0.10805369830307918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t-E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7400600846481291"/>
                      <c:h val="0.13415282235474599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1540787051977207"/>
                  <c:y val="-1.662364589278141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Oleme muutnud</c:v>
                </c:pt>
                <c:pt idx="1">
                  <c:v>Oleme muutnud ja kavandame muuta</c:v>
                </c:pt>
                <c:pt idx="2">
                  <c:v>Kavandame muuta</c:v>
                </c:pt>
                <c:pt idx="3">
                  <c:v>Ei muuda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0.46081504702194359</c:v>
                </c:pt>
                <c:pt idx="1">
                  <c:v>0.12852664576802508</c:v>
                </c:pt>
                <c:pt idx="2">
                  <c:v>0.13166144200626959</c:v>
                </c:pt>
                <c:pt idx="3">
                  <c:v>0.27899686520376177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532" cy="496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5047" y="0"/>
            <a:ext cx="2941532" cy="496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41630-71EE-4299-B166-CB00854669E8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815" y="4713645"/>
            <a:ext cx="5430520" cy="44655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5568"/>
            <a:ext cx="2941532" cy="496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5047" y="9425568"/>
            <a:ext cx="2941532" cy="496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1B81D-4637-4D5E-8C32-500DE62AEF3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12578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0439-91A8-404E-8652-974AEED91C09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54C2-38AD-48A4-9DC6-99845849696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62928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0439-91A8-404E-8652-974AEED91C09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54C2-38AD-48A4-9DC6-99845849696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34149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0439-91A8-404E-8652-974AEED91C09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54C2-38AD-48A4-9DC6-99845849696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64162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0439-91A8-404E-8652-974AEED91C09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54C2-38AD-48A4-9DC6-99845849696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13245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0439-91A8-404E-8652-974AEED91C09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54C2-38AD-48A4-9DC6-99845849696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96396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0439-91A8-404E-8652-974AEED91C09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54C2-38AD-48A4-9DC6-99845849696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88107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0439-91A8-404E-8652-974AEED91C09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54C2-38AD-48A4-9DC6-99845849696D}" type="slidenum">
              <a:rPr lang="et-EE" smtClean="0"/>
              <a:t>‹#›</a:t>
            </a:fld>
            <a:endParaRPr lang="et-EE"/>
          </a:p>
        </p:txBody>
      </p:sp>
      <p:sp>
        <p:nvSpPr>
          <p:cNvPr id="8" name="TextBox 7"/>
          <p:cNvSpPr txBox="1"/>
          <p:nvPr userDrawn="1"/>
        </p:nvSpPr>
        <p:spPr>
          <a:xfrm>
            <a:off x="467544" y="6597352"/>
            <a:ext cx="77768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aseline="0" smtClean="0">
                <a:solidFill>
                  <a:schemeClr val="bg1">
                    <a:lumMod val="50000"/>
                  </a:schemeClr>
                </a:solidFill>
              </a:rPr>
              <a:t>Trendid tööturul ja tasustamsies Kevad-Suvi</a:t>
            </a:r>
            <a:r>
              <a:rPr lang="et-EE" sz="900" baseline="0" smtClean="0">
                <a:solidFill>
                  <a:schemeClr val="bg1">
                    <a:lumMod val="50000"/>
                  </a:schemeClr>
                </a:solidFill>
              </a:rPr>
              <a:t> 2014</a:t>
            </a:r>
            <a:r>
              <a:rPr lang="et-EE" sz="900" baseline="0" dirty="0" smtClean="0">
                <a:solidFill>
                  <a:schemeClr val="bg1">
                    <a:lumMod val="50000"/>
                  </a:schemeClr>
                </a:solidFill>
              </a:rPr>
              <a:t>. Autoriõigus: Palgainfo Agentuur, Tark </a:t>
            </a:r>
            <a:r>
              <a:rPr lang="et-EE" sz="900" baseline="0" smtClean="0">
                <a:solidFill>
                  <a:schemeClr val="bg1">
                    <a:lumMod val="50000"/>
                  </a:schemeClr>
                </a:solidFill>
              </a:rPr>
              <a:t>tööandja OÜ</a:t>
            </a:r>
            <a:r>
              <a:rPr lang="en-US" sz="900" baseline="0" smtClean="0">
                <a:solidFill>
                  <a:schemeClr val="bg1">
                    <a:lumMod val="50000"/>
                  </a:schemeClr>
                </a:solidFill>
              </a:rPr>
              <a:t> / Salary Information Agency</a:t>
            </a:r>
            <a:endParaRPr lang="en-GB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953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0439-91A8-404E-8652-974AEED91C09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54C2-38AD-48A4-9DC6-99845849696D}" type="slidenum">
              <a:rPr lang="et-EE" smtClean="0"/>
              <a:t>‹#›</a:t>
            </a:fld>
            <a:endParaRPr lang="et-EE"/>
          </a:p>
        </p:txBody>
      </p:sp>
      <p:sp>
        <p:nvSpPr>
          <p:cNvPr id="10" name="TextBox 9"/>
          <p:cNvSpPr txBox="1"/>
          <p:nvPr userDrawn="1"/>
        </p:nvSpPr>
        <p:spPr>
          <a:xfrm>
            <a:off x="467544" y="6597352"/>
            <a:ext cx="77768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aseline="0" smtClean="0">
                <a:solidFill>
                  <a:schemeClr val="bg1">
                    <a:lumMod val="50000"/>
                  </a:schemeClr>
                </a:solidFill>
              </a:rPr>
              <a:t>Trendid tööturul ja tasustamsies Kevad-Suvi</a:t>
            </a:r>
            <a:r>
              <a:rPr lang="et-EE" sz="900" baseline="0" smtClean="0">
                <a:solidFill>
                  <a:schemeClr val="bg1">
                    <a:lumMod val="50000"/>
                  </a:schemeClr>
                </a:solidFill>
              </a:rPr>
              <a:t> 2014</a:t>
            </a:r>
            <a:r>
              <a:rPr lang="et-EE" sz="900" baseline="0" dirty="0" smtClean="0">
                <a:solidFill>
                  <a:schemeClr val="bg1">
                    <a:lumMod val="50000"/>
                  </a:schemeClr>
                </a:solidFill>
              </a:rPr>
              <a:t>. Autoriõigus: Palgainfo Agentuur, Tark </a:t>
            </a:r>
            <a:r>
              <a:rPr lang="et-EE" sz="900" baseline="0" smtClean="0">
                <a:solidFill>
                  <a:schemeClr val="bg1">
                    <a:lumMod val="50000"/>
                  </a:schemeClr>
                </a:solidFill>
              </a:rPr>
              <a:t>tööandja OÜ</a:t>
            </a:r>
            <a:r>
              <a:rPr lang="en-US" sz="900" baseline="0" smtClean="0">
                <a:solidFill>
                  <a:schemeClr val="bg1">
                    <a:lumMod val="50000"/>
                  </a:schemeClr>
                </a:solidFill>
              </a:rPr>
              <a:t> / Salary Information Agency</a:t>
            </a:r>
            <a:endParaRPr lang="en-GB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789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0439-91A8-404E-8652-974AEED91C09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54C2-38AD-48A4-9DC6-99845849696D}" type="slidenum">
              <a:rPr lang="et-EE" smtClean="0"/>
              <a:t>‹#›</a:t>
            </a:fld>
            <a:endParaRPr lang="et-EE"/>
          </a:p>
        </p:txBody>
      </p:sp>
      <p:sp>
        <p:nvSpPr>
          <p:cNvPr id="6" name="TextBox 5"/>
          <p:cNvSpPr txBox="1"/>
          <p:nvPr userDrawn="1"/>
        </p:nvSpPr>
        <p:spPr>
          <a:xfrm>
            <a:off x="467544" y="6597352"/>
            <a:ext cx="77768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aseline="0" smtClean="0">
                <a:solidFill>
                  <a:schemeClr val="bg1">
                    <a:lumMod val="50000"/>
                  </a:schemeClr>
                </a:solidFill>
              </a:rPr>
              <a:t>Trendid tööturul ja tasustamsies Kevad-Suvi</a:t>
            </a:r>
            <a:r>
              <a:rPr lang="et-EE" sz="900" baseline="0" smtClean="0">
                <a:solidFill>
                  <a:schemeClr val="bg1">
                    <a:lumMod val="50000"/>
                  </a:schemeClr>
                </a:solidFill>
              </a:rPr>
              <a:t> 2014</a:t>
            </a:r>
            <a:r>
              <a:rPr lang="et-EE" sz="900" baseline="0" dirty="0" smtClean="0">
                <a:solidFill>
                  <a:schemeClr val="bg1">
                    <a:lumMod val="50000"/>
                  </a:schemeClr>
                </a:solidFill>
              </a:rPr>
              <a:t>. Autoriõigus: Palgainfo Agentuur, Tark </a:t>
            </a:r>
            <a:r>
              <a:rPr lang="et-EE" sz="900" baseline="0" smtClean="0">
                <a:solidFill>
                  <a:schemeClr val="bg1">
                    <a:lumMod val="50000"/>
                  </a:schemeClr>
                </a:solidFill>
              </a:rPr>
              <a:t>tööandja OÜ</a:t>
            </a:r>
            <a:r>
              <a:rPr lang="en-US" sz="900" baseline="0" smtClean="0">
                <a:solidFill>
                  <a:schemeClr val="bg1">
                    <a:lumMod val="50000"/>
                  </a:schemeClr>
                </a:solidFill>
              </a:rPr>
              <a:t> / Salary Information Agency</a:t>
            </a:r>
            <a:endParaRPr lang="en-GB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160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0439-91A8-404E-8652-974AEED91C09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54C2-38AD-48A4-9DC6-99845849696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2584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0439-91A8-404E-8652-974AEED91C09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54C2-38AD-48A4-9DC6-99845849696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48767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0439-91A8-404E-8652-974AEED91C09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754C2-38AD-48A4-9DC6-99845849696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56140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70439-91A8-404E-8652-974AEED91C09}" type="datetimeFigureOut">
              <a:rPr lang="et-EE" smtClean="0"/>
              <a:t>15.06.2015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754C2-38AD-48A4-9DC6-99845849696D}" type="slidenum">
              <a:rPr lang="et-EE" smtClean="0"/>
              <a:t>‹#›</a:t>
            </a:fld>
            <a:endParaRPr lang="et-E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07273"/>
            <a:ext cx="1808088" cy="513408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467544" y="6597352"/>
            <a:ext cx="7776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aseline="0" smtClean="0">
                <a:solidFill>
                  <a:schemeClr val="bg1">
                    <a:lumMod val="50000"/>
                  </a:schemeClr>
                </a:solidFill>
              </a:rPr>
              <a:t>Trendid tööturul ja tasustamsies Kevad-Suvi 2015</a:t>
            </a:r>
            <a:r>
              <a:rPr lang="et-EE" sz="800" baseline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t-EE" sz="800" baseline="0" dirty="0" smtClean="0">
                <a:solidFill>
                  <a:schemeClr val="bg1">
                    <a:lumMod val="50000"/>
                  </a:schemeClr>
                </a:solidFill>
              </a:rPr>
              <a:t>Autoriõigus: Palgainfo Agentuur, Tark </a:t>
            </a:r>
            <a:r>
              <a:rPr lang="et-EE" sz="800" baseline="0" smtClean="0">
                <a:solidFill>
                  <a:schemeClr val="bg1">
                    <a:lumMod val="50000"/>
                  </a:schemeClr>
                </a:solidFill>
              </a:rPr>
              <a:t>tööandja OÜ</a:t>
            </a:r>
            <a:r>
              <a:rPr lang="en-US" sz="800" baseline="0" smtClean="0">
                <a:solidFill>
                  <a:schemeClr val="bg1">
                    <a:lumMod val="50000"/>
                  </a:schemeClr>
                </a:solidFill>
              </a:rPr>
              <a:t> / Salary Information Agency</a:t>
            </a:r>
            <a:endParaRPr lang="en-GB" sz="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254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990797"/>
              </p:ext>
            </p:extLst>
          </p:nvPr>
        </p:nvGraphicFramePr>
        <p:xfrm>
          <a:off x="179507" y="4789704"/>
          <a:ext cx="8784975" cy="137560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829383"/>
                <a:gridCol w="662966"/>
                <a:gridCol w="662966"/>
                <a:gridCol w="662966"/>
                <a:gridCol w="662966"/>
                <a:gridCol w="662966"/>
                <a:gridCol w="662966"/>
                <a:gridCol w="662966"/>
                <a:gridCol w="662966"/>
                <a:gridCol w="662966"/>
                <a:gridCol w="662966"/>
                <a:gridCol w="662966"/>
                <a:gridCol w="662966"/>
              </a:tblGrid>
              <a:tr h="225845">
                <a:tc>
                  <a:txBody>
                    <a:bodyPr/>
                    <a:lstStyle/>
                    <a:p>
                      <a:endParaRPr lang="en-US" sz="11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mtClean="0">
                          <a:effectLst/>
                        </a:rPr>
                        <a:t>Oktoober</a:t>
                      </a:r>
                      <a:r>
                        <a:rPr lang="et-EE" sz="1100" smtClean="0">
                          <a:effectLst/>
                        </a:rPr>
                        <a:t> </a:t>
                      </a:r>
                      <a:r>
                        <a:rPr lang="et-EE" sz="1100">
                          <a:effectLst/>
                        </a:rPr>
                        <a:t>2012</a:t>
                      </a:r>
                      <a:endParaRPr lang="en-US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mtClean="0">
                          <a:effectLst/>
                        </a:rPr>
                        <a:t>Aprill</a:t>
                      </a:r>
                      <a:r>
                        <a:rPr lang="et-EE" sz="1100" smtClean="0">
                          <a:effectLst/>
                        </a:rPr>
                        <a:t> </a:t>
                      </a:r>
                      <a:r>
                        <a:rPr lang="et-EE" sz="1100">
                          <a:effectLst/>
                        </a:rPr>
                        <a:t>2013</a:t>
                      </a:r>
                      <a:endParaRPr lang="en-US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mtClean="0">
                          <a:effectLst/>
                        </a:rPr>
                        <a:t>Oktoober</a:t>
                      </a:r>
                      <a:r>
                        <a:rPr lang="et-EE" sz="1100" smtClean="0">
                          <a:effectLst/>
                        </a:rPr>
                        <a:t> </a:t>
                      </a:r>
                      <a:r>
                        <a:rPr lang="et-EE" sz="1100">
                          <a:effectLst/>
                        </a:rPr>
                        <a:t>2013</a:t>
                      </a:r>
                      <a:endParaRPr lang="en-US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mtClean="0">
                          <a:effectLst/>
                        </a:rPr>
                        <a:t>Aprill</a:t>
                      </a:r>
                      <a:r>
                        <a:rPr lang="et-EE" sz="1100" smtClean="0">
                          <a:effectLst/>
                        </a:rPr>
                        <a:t> 201</a:t>
                      </a:r>
                      <a:r>
                        <a:rPr lang="en-US" sz="1100" smtClean="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mtClean="0">
                          <a:effectLst/>
                        </a:rPr>
                        <a:t>Oktoober</a:t>
                      </a:r>
                      <a:r>
                        <a:rPr lang="et-EE" sz="1100" smtClean="0">
                          <a:effectLst/>
                        </a:rPr>
                        <a:t> 201</a:t>
                      </a:r>
                      <a:r>
                        <a:rPr lang="en-US" sz="1100" smtClean="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Aprill</a:t>
                      </a:r>
                      <a:r>
                        <a:rPr lang="en-US" sz="1100" baseline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2015</a:t>
                      </a:r>
                      <a:endParaRPr lang="en-US" sz="11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32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 kern="1200" smtClean="0">
                          <a:effectLst/>
                        </a:rPr>
                        <a:t>Netotasu</a:t>
                      </a:r>
                      <a:endParaRPr lang="en-US" sz="1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effectLst/>
                        </a:rPr>
                        <a:t>Ootus</a:t>
                      </a:r>
                      <a:endParaRPr lang="en-US" sz="11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 kern="1200" smtClean="0">
                          <a:effectLst/>
                        </a:rPr>
                        <a:t>Netotasu</a:t>
                      </a:r>
                      <a:endParaRPr lang="en-US" sz="1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effectLst/>
                        </a:rPr>
                        <a:t>Ootus</a:t>
                      </a:r>
                      <a:endParaRPr lang="en-US" sz="11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 kern="1200" smtClean="0">
                          <a:effectLst/>
                        </a:rPr>
                        <a:t>Netotasu</a:t>
                      </a:r>
                      <a:endParaRPr lang="en-US" sz="1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effectLst/>
                        </a:rPr>
                        <a:t>Ootus</a:t>
                      </a:r>
                      <a:endParaRPr lang="en-US" sz="11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 kern="1200" smtClean="0">
                          <a:effectLst/>
                        </a:rPr>
                        <a:t>Netotasu</a:t>
                      </a:r>
                      <a:endParaRPr lang="en-US" sz="1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effectLst/>
                        </a:rPr>
                        <a:t>Ootus</a:t>
                      </a:r>
                      <a:endParaRPr lang="en-US" sz="11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 kern="1200" smtClean="0">
                          <a:effectLst/>
                        </a:rPr>
                        <a:t>Netotasu</a:t>
                      </a:r>
                      <a:endParaRPr lang="en-US" sz="1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effectLst/>
                        </a:rPr>
                        <a:t>Ootus</a:t>
                      </a:r>
                      <a:endParaRPr lang="en-US" sz="11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 kern="1200" smtClean="0">
                          <a:effectLst/>
                        </a:rPr>
                        <a:t>Netotasu</a:t>
                      </a:r>
                      <a:endParaRPr lang="en-US" sz="1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>
                          <a:effectLst/>
                        </a:rPr>
                        <a:t>Ootus</a:t>
                      </a:r>
                      <a:endParaRPr lang="en-US" sz="11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32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100" smtClean="0">
                          <a:effectLst/>
                        </a:rPr>
                        <a:t>Keskmine</a:t>
                      </a:r>
                      <a:endParaRPr lang="en-US" sz="110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>
                          <a:effectLst/>
                        </a:rPr>
                        <a:t>853</a:t>
                      </a:r>
                      <a:endParaRPr lang="en-US" sz="10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>
                          <a:effectLst/>
                        </a:rPr>
                        <a:t>1186</a:t>
                      </a:r>
                      <a:endParaRPr lang="en-US" sz="10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>
                          <a:effectLst/>
                        </a:rPr>
                        <a:t>856</a:t>
                      </a:r>
                      <a:endParaRPr lang="en-US" sz="10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>
                          <a:effectLst/>
                        </a:rPr>
                        <a:t>1201</a:t>
                      </a:r>
                      <a:endParaRPr lang="en-US" sz="10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>
                          <a:effectLst/>
                        </a:rPr>
                        <a:t>854</a:t>
                      </a:r>
                      <a:endParaRPr lang="en-US" sz="10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>
                          <a:effectLst/>
                        </a:rPr>
                        <a:t>1141</a:t>
                      </a:r>
                      <a:endParaRPr lang="en-US" sz="10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000" kern="1200">
                          <a:effectLst/>
                        </a:rPr>
                        <a:t>853</a:t>
                      </a:r>
                      <a:endParaRPr lang="et-EE" sz="10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000" kern="1200">
                          <a:effectLst/>
                        </a:rPr>
                        <a:t>1352</a:t>
                      </a:r>
                      <a:endParaRPr lang="et-EE" sz="10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830</a:t>
                      </a:r>
                      <a:endParaRPr lang="et-EE" sz="1000" kern="12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1378</a:t>
                      </a:r>
                      <a:endParaRPr lang="et-EE" sz="10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0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r>
                        <a:rPr lang="en-US" sz="10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t-EE" sz="10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18288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0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130</a:t>
                      </a:r>
                      <a:r>
                        <a:rPr lang="en-US" sz="10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t-EE" sz="10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18288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832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100">
                          <a:effectLst/>
                        </a:rPr>
                        <a:t>Mediaan</a:t>
                      </a:r>
                      <a:endParaRPr lang="en-US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>
                          <a:effectLst/>
                        </a:rPr>
                        <a:t>722</a:t>
                      </a:r>
                      <a:endParaRPr lang="en-US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 dirty="0">
                          <a:effectLst/>
                        </a:rPr>
                        <a:t>1000</a:t>
                      </a:r>
                      <a:endParaRPr lang="en-US" sz="10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>
                          <a:effectLst/>
                        </a:rPr>
                        <a:t>730</a:t>
                      </a:r>
                      <a:endParaRPr lang="en-US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 dirty="0">
                          <a:effectLst/>
                        </a:rPr>
                        <a:t>1000</a:t>
                      </a:r>
                      <a:endParaRPr lang="en-US" sz="10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>
                          <a:effectLst/>
                        </a:rPr>
                        <a:t>741</a:t>
                      </a:r>
                      <a:endParaRPr lang="en-US" sz="10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000" dirty="0">
                          <a:effectLst/>
                        </a:rPr>
                        <a:t>1000</a:t>
                      </a:r>
                      <a:endParaRPr lang="en-US" sz="10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000" kern="1200">
                          <a:effectLst/>
                        </a:rPr>
                        <a:t>750</a:t>
                      </a:r>
                      <a:endParaRPr lang="et-EE" sz="1000" b="1" kern="12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000" kern="1200">
                          <a:effectLst/>
                        </a:rPr>
                        <a:t>1200</a:t>
                      </a:r>
                      <a:endParaRPr lang="et-EE" sz="1000" b="1" kern="12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720</a:t>
                      </a:r>
                      <a:endParaRPr lang="et-EE" sz="1000" kern="12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1200</a:t>
                      </a:r>
                      <a:endParaRPr lang="et-EE" sz="10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768</a:t>
                      </a:r>
                    </a:p>
                  </a:txBody>
                  <a:tcPr marL="9525" marR="182880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1100</a:t>
                      </a:r>
                    </a:p>
                  </a:txBody>
                  <a:tcPr marL="9525" marR="182880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107504" y="1268760"/>
            <a:ext cx="5832648" cy="3272408"/>
            <a:chOff x="107504" y="1340768"/>
            <a:chExt cx="8982244" cy="3200400"/>
          </a:xfrm>
        </p:grpSpPr>
        <p:graphicFrame>
          <p:nvGraphicFramePr>
            <p:cNvPr id="2" name="Chart 1"/>
            <p:cNvGraphicFramePr/>
            <p:nvPr>
              <p:extLst/>
            </p:nvPr>
          </p:nvGraphicFramePr>
          <p:xfrm>
            <a:off x="107504" y="1340768"/>
            <a:ext cx="2217838" cy="3200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3" name="Chart 2"/>
            <p:cNvGraphicFramePr/>
            <p:nvPr>
              <p:extLst/>
            </p:nvPr>
          </p:nvGraphicFramePr>
          <p:xfrm>
            <a:off x="2363756" y="1340768"/>
            <a:ext cx="2290316" cy="3200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4" name="Chart 3"/>
            <p:cNvGraphicFramePr/>
            <p:nvPr>
              <p:extLst/>
            </p:nvPr>
          </p:nvGraphicFramePr>
          <p:xfrm>
            <a:off x="4620004" y="1340768"/>
            <a:ext cx="2251904" cy="3200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7" name="Chart 6"/>
            <p:cNvGraphicFramePr/>
            <p:nvPr>
              <p:extLst/>
            </p:nvPr>
          </p:nvGraphicFramePr>
          <p:xfrm>
            <a:off x="6875735" y="1340768"/>
            <a:ext cx="2214013" cy="3200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8" name="TextBox 7"/>
          <p:cNvSpPr txBox="1"/>
          <p:nvPr/>
        </p:nvSpPr>
        <p:spPr>
          <a:xfrm>
            <a:off x="1619672" y="548680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128" b="1" i="0" u="none" strike="noStrike" kern="1200" baseline="0">
                <a:solidFill>
                  <a:srgbClr val="455F51"/>
                </a:solidFill>
                <a:latin typeface="+mn-lt"/>
                <a:ea typeface="+mn-ea"/>
                <a:cs typeface="+mn-cs"/>
              </a:defRPr>
            </a:pPr>
            <a:r>
              <a:rPr lang="en-US" sz="1600" smtClean="0">
                <a:solidFill>
                  <a:schemeClr val="accent3">
                    <a:lumMod val="75000"/>
                  </a:schemeClr>
                </a:solidFill>
              </a:rPr>
              <a:t>Töötajate netotöötasud ja </a:t>
            </a:r>
            <a:br>
              <a:rPr lang="en-US" sz="160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1600" smtClean="0">
                <a:solidFill>
                  <a:schemeClr val="accent3">
                    <a:lumMod val="75000"/>
                  </a:schemeClr>
                </a:solidFill>
              </a:rPr>
              <a:t>töötasu ootused</a:t>
            </a:r>
            <a:endParaRPr lang="en-US" sz="160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9" name="Chart 8"/>
          <p:cNvGraphicFramePr/>
          <p:nvPr>
            <p:extLst/>
          </p:nvPr>
        </p:nvGraphicFramePr>
        <p:xfrm>
          <a:off x="5903498" y="1268760"/>
          <a:ext cx="1476813" cy="3273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Chart 9"/>
          <p:cNvGraphicFramePr/>
          <p:nvPr>
            <p:extLst/>
          </p:nvPr>
        </p:nvGraphicFramePr>
        <p:xfrm>
          <a:off x="7308304" y="1268760"/>
          <a:ext cx="1440160" cy="3273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15063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598509766"/>
              </p:ext>
            </p:extLst>
          </p:nvPr>
        </p:nvGraphicFramePr>
        <p:xfrm>
          <a:off x="611560" y="836712"/>
          <a:ext cx="799288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067885"/>
              </p:ext>
            </p:extLst>
          </p:nvPr>
        </p:nvGraphicFramePr>
        <p:xfrm>
          <a:off x="6948264" y="1916833"/>
          <a:ext cx="1727200" cy="358863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63600"/>
                <a:gridCol w="863600"/>
              </a:tblGrid>
              <a:tr h="360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100" b="1">
                          <a:effectLst/>
                        </a:rPr>
                        <a:t>Keskmine kasv</a:t>
                      </a:r>
                      <a:endParaRPr lang="et-EE" sz="1100" b="1">
                        <a:effectLst/>
                        <a:latin typeface="Calibri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100" b="1">
                          <a:effectLst/>
                        </a:rPr>
                        <a:t>Keskmine kasv</a:t>
                      </a:r>
                      <a:endParaRPr lang="et-EE" sz="1100" b="1">
                        <a:effectLst/>
                        <a:latin typeface="Calibri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071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100">
                          <a:effectLst/>
                        </a:rPr>
                        <a:t>56</a:t>
                      </a:r>
                      <a:endParaRPr lang="et-EE" sz="1100">
                        <a:effectLst/>
                        <a:latin typeface="Calibri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100">
                          <a:effectLst/>
                        </a:rPr>
                        <a:t>11%</a:t>
                      </a:r>
                      <a:endParaRPr lang="et-EE" sz="1100">
                        <a:effectLst/>
                        <a:latin typeface="Calibri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071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100">
                          <a:effectLst/>
                        </a:rPr>
                        <a:t>96</a:t>
                      </a:r>
                      <a:endParaRPr lang="et-EE" sz="1100">
                        <a:effectLst/>
                        <a:latin typeface="Calibri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100">
                          <a:effectLst/>
                        </a:rPr>
                        <a:t>12%</a:t>
                      </a:r>
                      <a:endParaRPr lang="et-EE" sz="1100">
                        <a:effectLst/>
                        <a:latin typeface="Calibri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071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100">
                          <a:effectLst/>
                        </a:rPr>
                        <a:t>117</a:t>
                      </a:r>
                      <a:endParaRPr lang="et-EE" sz="1100">
                        <a:effectLst/>
                        <a:latin typeface="Calibri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100">
                          <a:effectLst/>
                        </a:rPr>
                        <a:t>12%</a:t>
                      </a:r>
                      <a:endParaRPr lang="et-EE" sz="1100">
                        <a:effectLst/>
                        <a:latin typeface="Calibri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071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100">
                          <a:effectLst/>
                        </a:rPr>
                        <a:t>217</a:t>
                      </a:r>
                      <a:endParaRPr lang="et-EE" sz="1100">
                        <a:effectLst/>
                        <a:latin typeface="Calibri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t-EE" sz="1100">
                          <a:effectLst/>
                        </a:rPr>
                        <a:t>14%</a:t>
                      </a:r>
                      <a:endParaRPr lang="et-EE" sz="1100">
                        <a:effectLst/>
                        <a:latin typeface="Calibri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25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/>
          </p:nvPr>
        </p:nvGraphicFramePr>
        <p:xfrm>
          <a:off x="683568" y="836712"/>
          <a:ext cx="7776864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052012664"/>
              </p:ext>
            </p:extLst>
          </p:nvPr>
        </p:nvGraphicFramePr>
        <p:xfrm>
          <a:off x="3881264" y="2708920"/>
          <a:ext cx="5256584" cy="3199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259632" y="5229200"/>
          <a:ext cx="2592288" cy="792090"/>
        </p:xfrm>
        <a:graphic>
          <a:graphicData uri="http://schemas.openxmlformats.org/drawingml/2006/table">
            <a:tbl>
              <a:tblPr>
                <a:tableStyleId>{EB344D84-9AFB-497E-A393-DC336BA19D2E}</a:tableStyleId>
              </a:tblPr>
              <a:tblGrid>
                <a:gridCol w="1296144"/>
                <a:gridCol w="686194"/>
                <a:gridCol w="609950"/>
              </a:tblGrid>
              <a:tr h="264030"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Aprill</a:t>
                      </a:r>
                      <a:r>
                        <a:rPr lang="fi-FI" sz="900" b="1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2015</a:t>
                      </a:r>
                      <a:endParaRPr lang="fi-FI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2" marR="8432" marT="843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900" u="none" strike="noStrike">
                          <a:effectLst/>
                        </a:rPr>
                        <a:t>Keskmine</a:t>
                      </a:r>
                      <a:endParaRPr lang="et-EE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32" marR="8432" marT="843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900" u="none" strike="noStrike">
                          <a:effectLst/>
                        </a:rPr>
                        <a:t>Mediaan</a:t>
                      </a:r>
                      <a:endParaRPr lang="et-EE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32" marR="8432" marT="8432" marB="0" anchor="ctr"/>
                </a:tc>
              </a:tr>
              <a:tr h="264030">
                <a:tc>
                  <a:txBody>
                    <a:bodyPr/>
                    <a:lstStyle/>
                    <a:p>
                      <a:pPr algn="l" fontAlgn="ctr"/>
                      <a:r>
                        <a:rPr lang="et-EE" sz="900" u="none" strike="noStrike">
                          <a:effectLst/>
                        </a:rPr>
                        <a:t>Toimunud muutus %</a:t>
                      </a:r>
                      <a:endParaRPr lang="et-E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2" marR="8432" marT="843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900" u="none" strike="noStrike">
                          <a:effectLst/>
                        </a:rPr>
                        <a:t>8.68</a:t>
                      </a:r>
                      <a:endParaRPr lang="et-EE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32" marR="8432" marT="843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900" u="none" strike="noStrike">
                          <a:effectLst/>
                        </a:rPr>
                        <a:t>7.00</a:t>
                      </a:r>
                      <a:endParaRPr lang="et-EE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32" marR="8432" marT="8432" marB="0" anchor="ctr"/>
                </a:tc>
              </a:tr>
              <a:tr h="264030">
                <a:tc>
                  <a:txBody>
                    <a:bodyPr/>
                    <a:lstStyle/>
                    <a:p>
                      <a:pPr algn="l" fontAlgn="ctr"/>
                      <a:r>
                        <a:rPr lang="et-EE" sz="900" u="none" strike="noStrike">
                          <a:effectLst/>
                        </a:rPr>
                        <a:t>Kavandatav muutus %</a:t>
                      </a:r>
                      <a:endParaRPr lang="et-EE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32" marR="8432" marT="843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900" u="none" strike="noStrike">
                          <a:effectLst/>
                        </a:rPr>
                        <a:t>8.09</a:t>
                      </a:r>
                      <a:endParaRPr lang="et-EE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32" marR="8432" marT="843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900" u="none" strike="noStrike">
                          <a:effectLst/>
                        </a:rPr>
                        <a:t>5.00</a:t>
                      </a:r>
                      <a:endParaRPr lang="et-EE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32" marR="8432" marT="8432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830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algainfo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605C53"/>
      </a:accent1>
      <a:accent2>
        <a:srgbClr val="3099DD"/>
      </a:accent2>
      <a:accent3>
        <a:srgbClr val="7F756B"/>
      </a:accent3>
      <a:accent4>
        <a:srgbClr val="3AB54A"/>
      </a:accent4>
      <a:accent5>
        <a:srgbClr val="98D7FF"/>
      </a:accent5>
      <a:accent6>
        <a:srgbClr val="006599"/>
      </a:accent6>
      <a:hlink>
        <a:srgbClr val="3099DD"/>
      </a:hlink>
      <a:folHlink>
        <a:srgbClr val="0065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18078</TotalTime>
  <Words>131</Words>
  <Application>Microsoft Office PowerPoint</Application>
  <PresentationFormat>On-screen Show (4:3)</PresentationFormat>
  <Paragraphs>78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KADRI</dc:creator>
  <cp:lastModifiedBy>Kadri Seeder</cp:lastModifiedBy>
  <cp:revision>786</cp:revision>
  <cp:lastPrinted>2011-12-21T09:13:24Z</cp:lastPrinted>
  <dcterms:created xsi:type="dcterms:W3CDTF">2011-12-10T12:00:01Z</dcterms:created>
  <dcterms:modified xsi:type="dcterms:W3CDTF">2015-06-15T04:02:09Z</dcterms:modified>
</cp:coreProperties>
</file>