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sldIdLst>
    <p:sldId id="648" r:id="rId2"/>
    <p:sldId id="651" r:id="rId3"/>
    <p:sldId id="747" r:id="rId4"/>
    <p:sldId id="654" r:id="rId5"/>
    <p:sldId id="772" r:id="rId6"/>
    <p:sldId id="752" r:id="rId7"/>
    <p:sldId id="814" r:id="rId8"/>
    <p:sldId id="815" r:id="rId9"/>
    <p:sldId id="768" r:id="rId10"/>
    <p:sldId id="769" r:id="rId11"/>
    <p:sldId id="764" r:id="rId12"/>
    <p:sldId id="789" r:id="rId13"/>
    <p:sldId id="825" r:id="rId14"/>
    <p:sldId id="763" r:id="rId15"/>
    <p:sldId id="712" r:id="rId16"/>
  </p:sldIdLst>
  <p:sldSz cx="9144000" cy="6858000" type="screen4x3"/>
  <p:notesSz cx="6788150" cy="9923463"/>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D100"/>
    <a:srgbClr val="050505"/>
    <a:srgbClr val="FF9900"/>
    <a:srgbClr val="F37122"/>
    <a:srgbClr val="605C51"/>
    <a:srgbClr val="FFCC00"/>
    <a:srgbClr val="66FF33"/>
    <a:srgbClr val="336699"/>
    <a:srgbClr val="00FF00"/>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82084" autoAdjust="0"/>
  </p:normalViewPr>
  <p:slideViewPr>
    <p:cSldViewPr>
      <p:cViewPr varScale="1">
        <p:scale>
          <a:sx n="90" d="100"/>
          <a:sy n="90" d="100"/>
        </p:scale>
        <p:origin x="2112" y="90"/>
      </p:cViewPr>
      <p:guideLst>
        <p:guide orient="horz" pos="2160"/>
        <p:guide pos="2880"/>
      </p:guideLst>
    </p:cSldViewPr>
  </p:slideViewPr>
  <p:outlineViewPr>
    <p:cViewPr>
      <p:scale>
        <a:sx n="33" d="100"/>
        <a:sy n="33" d="100"/>
      </p:scale>
      <p:origin x="0" y="3006"/>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5/10/relationships/revisionInfo" Target="revisionInfo.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t-EE"/>
              <a:t>Töötajate NETO</a:t>
            </a:r>
            <a:r>
              <a:rPr lang="en-US"/>
              <a:t>töötasu</a:t>
            </a:r>
            <a:r>
              <a:rPr lang="et-EE"/>
              <a:t>d</a:t>
            </a:r>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P10</c:v>
                </c:pt>
              </c:strCache>
            </c:strRef>
          </c:tx>
          <c:spPr>
            <a:ln w="15875" cap="rnd">
              <a:solidFill>
                <a:schemeClr val="accent1">
                  <a:lumMod val="75000"/>
                </a:schemeClr>
              </a:solidFill>
              <a:round/>
            </a:ln>
            <a:effectLst/>
          </c:spPr>
          <c:marker>
            <c:symbol val="x"/>
            <c:size val="5"/>
            <c:spPr>
              <a:solidFill>
                <a:schemeClr val="accent1">
                  <a:lumMod val="75000"/>
                </a:schemeClr>
              </a:solidFill>
              <a:ln w="9525">
                <a:solidFill>
                  <a:schemeClr val="accent1">
                    <a:lumMod val="75000"/>
                  </a:schemeClr>
                </a:solidFill>
              </a:ln>
              <a:effectLst/>
            </c:spPr>
          </c:marker>
          <c:dLbls>
            <c:spPr>
              <a:solidFill>
                <a:schemeClr val="accent1">
                  <a:lumMod val="75000"/>
                </a:schemeClr>
              </a:solid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Sheet1!$B$2:$B$11</c:f>
              <c:numCache>
                <c:formatCode>General</c:formatCode>
                <c:ptCount val="10"/>
                <c:pt idx="0">
                  <c:v>356</c:v>
                </c:pt>
                <c:pt idx="1">
                  <c:v>350</c:v>
                </c:pt>
                <c:pt idx="2">
                  <c:v>400</c:v>
                </c:pt>
                <c:pt idx="3">
                  <c:v>400</c:v>
                </c:pt>
                <c:pt idx="4">
                  <c:v>405</c:v>
                </c:pt>
                <c:pt idx="5">
                  <c:v>430</c:v>
                </c:pt>
                <c:pt idx="6" formatCode="0">
                  <c:v>450</c:v>
                </c:pt>
                <c:pt idx="7" formatCode="0">
                  <c:v>440</c:v>
                </c:pt>
                <c:pt idx="8">
                  <c:v>450</c:v>
                </c:pt>
                <c:pt idx="9" formatCode="0">
                  <c:v>469.72799999999995</c:v>
                </c:pt>
              </c:numCache>
            </c:numRef>
          </c:val>
          <c:smooth val="0"/>
          <c:extLst>
            <c:ext xmlns:c16="http://schemas.microsoft.com/office/drawing/2014/chart" uri="{C3380CC4-5D6E-409C-BE32-E72D297353CC}">
              <c16:uniqueId val="{00000000-4D82-4BB8-ADB0-236E7C6049B5}"/>
            </c:ext>
          </c:extLst>
        </c:ser>
        <c:ser>
          <c:idx val="1"/>
          <c:order val="1"/>
          <c:tx>
            <c:strRef>
              <c:f>Sheet1!$C$1</c:f>
              <c:strCache>
                <c:ptCount val="1"/>
                <c:pt idx="0">
                  <c:v>Q1</c:v>
                </c:pt>
              </c:strCache>
            </c:strRef>
          </c:tx>
          <c:spPr>
            <a:ln w="15875" cap="rnd">
              <a:solidFill>
                <a:schemeClr val="accent2">
                  <a:lumMod val="90000"/>
                  <a:lumOff val="10000"/>
                </a:schemeClr>
              </a:solidFill>
              <a:round/>
            </a:ln>
            <a:effectLst/>
          </c:spPr>
          <c:marker>
            <c:symbol val="square"/>
            <c:size val="5"/>
            <c:spPr>
              <a:solidFill>
                <a:schemeClr val="accent2">
                  <a:lumMod val="90000"/>
                  <a:lumOff val="10000"/>
                </a:schemeClr>
              </a:solidFill>
              <a:ln w="9525">
                <a:solidFill>
                  <a:schemeClr val="accent2">
                    <a:lumMod val="90000"/>
                    <a:lumOff val="10000"/>
                  </a:schemeClr>
                </a:solidFill>
              </a:ln>
              <a:effectLst/>
            </c:spPr>
          </c:marker>
          <c:dLbls>
            <c:spPr>
              <a:solidFill>
                <a:schemeClr val="accent2">
                  <a:lumMod val="90000"/>
                  <a:lumOff val="10000"/>
                </a:schemeClr>
              </a:solid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Sheet1!$C$2:$C$11</c:f>
              <c:numCache>
                <c:formatCode>General</c:formatCode>
                <c:ptCount val="10"/>
                <c:pt idx="0">
                  <c:v>500</c:v>
                </c:pt>
                <c:pt idx="1">
                  <c:v>500</c:v>
                </c:pt>
                <c:pt idx="2">
                  <c:v>520</c:v>
                </c:pt>
                <c:pt idx="3">
                  <c:v>525</c:v>
                </c:pt>
                <c:pt idx="4">
                  <c:v>540</c:v>
                </c:pt>
                <c:pt idx="5">
                  <c:v>560</c:v>
                </c:pt>
                <c:pt idx="6">
                  <c:v>600</c:v>
                </c:pt>
                <c:pt idx="7" formatCode="0">
                  <c:v>590</c:v>
                </c:pt>
                <c:pt idx="8">
                  <c:v>600</c:v>
                </c:pt>
                <c:pt idx="9" formatCode="0">
                  <c:v>625.88235294117646</c:v>
                </c:pt>
              </c:numCache>
            </c:numRef>
          </c:val>
          <c:smooth val="0"/>
          <c:extLst>
            <c:ext xmlns:c16="http://schemas.microsoft.com/office/drawing/2014/chart" uri="{C3380CC4-5D6E-409C-BE32-E72D297353CC}">
              <c16:uniqueId val="{00000001-4D82-4BB8-ADB0-236E7C6049B5}"/>
            </c:ext>
          </c:extLst>
        </c:ser>
        <c:ser>
          <c:idx val="2"/>
          <c:order val="2"/>
          <c:tx>
            <c:strRef>
              <c:f>Sheet1!$D$1</c:f>
              <c:strCache>
                <c:ptCount val="1"/>
                <c:pt idx="0">
                  <c:v>Q3</c:v>
                </c:pt>
              </c:strCache>
            </c:strRef>
          </c:tx>
          <c:spPr>
            <a:ln w="15875" cap="rnd">
              <a:solidFill>
                <a:schemeClr val="accent2"/>
              </a:solidFill>
              <a:round/>
            </a:ln>
            <a:effectLst/>
          </c:spPr>
          <c:marker>
            <c:symbol val="square"/>
            <c:size val="5"/>
            <c:spPr>
              <a:solidFill>
                <a:schemeClr val="accent2"/>
              </a:solidFill>
              <a:ln w="9525">
                <a:solidFill>
                  <a:schemeClr val="accent2"/>
                </a:solidFill>
              </a:ln>
              <a:effectLst/>
            </c:spPr>
          </c:marker>
          <c:dLbls>
            <c:spPr>
              <a:solidFill>
                <a:schemeClr val="accent2">
                  <a:lumMod val="90000"/>
                  <a:lumOff val="10000"/>
                </a:schemeClr>
              </a:solid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Sheet1!$D$2:$D$11</c:f>
              <c:numCache>
                <c:formatCode>General</c:formatCode>
                <c:ptCount val="10"/>
                <c:pt idx="0">
                  <c:v>1000</c:v>
                </c:pt>
                <c:pt idx="1">
                  <c:v>1047</c:v>
                </c:pt>
                <c:pt idx="2">
                  <c:v>1000</c:v>
                </c:pt>
                <c:pt idx="3">
                  <c:v>1022</c:v>
                </c:pt>
                <c:pt idx="4">
                  <c:v>998</c:v>
                </c:pt>
                <c:pt idx="5">
                  <c:v>1020</c:v>
                </c:pt>
                <c:pt idx="6">
                  <c:v>1070</c:v>
                </c:pt>
                <c:pt idx="7" formatCode="0">
                  <c:v>1100</c:v>
                </c:pt>
                <c:pt idx="8" formatCode="0">
                  <c:v>1144.528</c:v>
                </c:pt>
                <c:pt idx="9" formatCode="0">
                  <c:v>1190.8</c:v>
                </c:pt>
              </c:numCache>
            </c:numRef>
          </c:val>
          <c:smooth val="0"/>
          <c:extLst>
            <c:ext xmlns:c16="http://schemas.microsoft.com/office/drawing/2014/chart" uri="{C3380CC4-5D6E-409C-BE32-E72D297353CC}">
              <c16:uniqueId val="{00000002-4D82-4BB8-ADB0-236E7C6049B5}"/>
            </c:ext>
          </c:extLst>
        </c:ser>
        <c:ser>
          <c:idx val="3"/>
          <c:order val="3"/>
          <c:tx>
            <c:strRef>
              <c:f>Sheet1!$E$1</c:f>
              <c:strCache>
                <c:ptCount val="1"/>
                <c:pt idx="0">
                  <c:v>P90</c:v>
                </c:pt>
              </c:strCache>
            </c:strRef>
          </c:tx>
          <c:spPr>
            <a:ln w="15875" cap="rnd">
              <a:solidFill>
                <a:schemeClr val="accent1">
                  <a:lumMod val="75000"/>
                </a:schemeClr>
              </a:solidFill>
              <a:round/>
            </a:ln>
            <a:effectLst/>
          </c:spPr>
          <c:marker>
            <c:symbol val="x"/>
            <c:size val="5"/>
            <c:spPr>
              <a:solidFill>
                <a:schemeClr val="accent1">
                  <a:lumMod val="75000"/>
                </a:schemeClr>
              </a:solidFill>
              <a:ln w="9525">
                <a:solidFill>
                  <a:schemeClr val="accent1">
                    <a:lumMod val="75000"/>
                  </a:schemeClr>
                </a:solidFill>
              </a:ln>
              <a:effectLst/>
            </c:spPr>
          </c:marker>
          <c:dLbls>
            <c:spPr>
              <a:solidFill>
                <a:schemeClr val="accent1">
                  <a:lumMod val="75000"/>
                </a:schemeClr>
              </a:solid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Sheet1!$E$2:$E$11</c:f>
              <c:numCache>
                <c:formatCode>General</c:formatCode>
                <c:ptCount val="10"/>
                <c:pt idx="0">
                  <c:v>1500</c:v>
                </c:pt>
                <c:pt idx="1">
                  <c:v>1500</c:v>
                </c:pt>
                <c:pt idx="2">
                  <c:v>1428</c:v>
                </c:pt>
                <c:pt idx="3">
                  <c:v>1400</c:v>
                </c:pt>
                <c:pt idx="4">
                  <c:v>1302</c:v>
                </c:pt>
                <c:pt idx="5">
                  <c:v>1403</c:v>
                </c:pt>
                <c:pt idx="6" formatCode="0">
                  <c:v>1457</c:v>
                </c:pt>
                <c:pt idx="7" formatCode="0">
                  <c:v>1500</c:v>
                </c:pt>
                <c:pt idx="8" formatCode="0">
                  <c:v>1576.4</c:v>
                </c:pt>
                <c:pt idx="9" formatCode="0">
                  <c:v>1600</c:v>
                </c:pt>
              </c:numCache>
            </c:numRef>
          </c:val>
          <c:smooth val="0"/>
          <c:extLst>
            <c:ext xmlns:c16="http://schemas.microsoft.com/office/drawing/2014/chart" uri="{C3380CC4-5D6E-409C-BE32-E72D297353CC}">
              <c16:uniqueId val="{00000003-4D82-4BB8-ADB0-236E7C6049B5}"/>
            </c:ext>
          </c:extLst>
        </c:ser>
        <c:ser>
          <c:idx val="4"/>
          <c:order val="4"/>
          <c:tx>
            <c:strRef>
              <c:f>Sheet1!$F$1</c:f>
              <c:strCache>
                <c:ptCount val="1"/>
                <c:pt idx="0">
                  <c:v>Keskmine</c:v>
                </c:pt>
              </c:strCache>
            </c:strRef>
          </c:tx>
          <c:spPr>
            <a:ln w="15875" cap="rnd">
              <a:solidFill>
                <a:srgbClr val="C00000"/>
              </a:solidFill>
              <a:round/>
            </a:ln>
            <a:effectLst/>
          </c:spPr>
          <c:marker>
            <c:symbol val="star"/>
            <c:size val="5"/>
            <c:spPr>
              <a:solidFill>
                <a:srgbClr val="C00000"/>
              </a:solidFill>
              <a:ln w="9525">
                <a:solidFill>
                  <a:srgbClr val="C00000"/>
                </a:solidFill>
              </a:ln>
              <a:effectLst/>
            </c:spPr>
          </c:marker>
          <c:dLbls>
            <c:spPr>
              <a:solidFill>
                <a:srgbClr val="C00000"/>
              </a:solid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Sheet1!$F$2:$F$11</c:f>
              <c:numCache>
                <c:formatCode>General</c:formatCode>
                <c:ptCount val="10"/>
                <c:pt idx="0">
                  <c:v>853</c:v>
                </c:pt>
                <c:pt idx="1">
                  <c:v>856</c:v>
                </c:pt>
                <c:pt idx="2">
                  <c:v>854</c:v>
                </c:pt>
                <c:pt idx="3">
                  <c:v>853</c:v>
                </c:pt>
                <c:pt idx="4">
                  <c:v>830</c:v>
                </c:pt>
                <c:pt idx="5">
                  <c:v>871</c:v>
                </c:pt>
                <c:pt idx="6" formatCode="0">
                  <c:v>906.07548520181865</c:v>
                </c:pt>
                <c:pt idx="7" formatCode="0">
                  <c:v>912.87961201635801</c:v>
                </c:pt>
                <c:pt idx="8" formatCode="0">
                  <c:v>956.03816943799859</c:v>
                </c:pt>
                <c:pt idx="9" formatCode="0">
                  <c:v>982.09413069990364</c:v>
                </c:pt>
              </c:numCache>
            </c:numRef>
          </c:val>
          <c:smooth val="0"/>
          <c:extLst>
            <c:ext xmlns:c16="http://schemas.microsoft.com/office/drawing/2014/chart" uri="{C3380CC4-5D6E-409C-BE32-E72D297353CC}">
              <c16:uniqueId val="{00000004-4D82-4BB8-ADB0-236E7C6049B5}"/>
            </c:ext>
          </c:extLst>
        </c:ser>
        <c:ser>
          <c:idx val="5"/>
          <c:order val="5"/>
          <c:tx>
            <c:strRef>
              <c:f>Sheet1!$G$1</c:f>
              <c:strCache>
                <c:ptCount val="1"/>
                <c:pt idx="0">
                  <c:v>Mediaan</c:v>
                </c:pt>
              </c:strCache>
            </c:strRef>
          </c:tx>
          <c:spPr>
            <a:ln w="15875" cap="rnd">
              <a:solidFill>
                <a:srgbClr val="F37122"/>
              </a:solidFill>
              <a:round/>
            </a:ln>
            <a:effectLst/>
          </c:spPr>
          <c:marker>
            <c:symbol val="square"/>
            <c:size val="5"/>
            <c:spPr>
              <a:solidFill>
                <a:srgbClr val="F37122"/>
              </a:solidFill>
              <a:ln w="9525">
                <a:solidFill>
                  <a:srgbClr val="F37122"/>
                </a:solidFill>
              </a:ln>
              <a:effectLst/>
            </c:spPr>
          </c:marker>
          <c:dLbls>
            <c:spPr>
              <a:solidFill>
                <a:srgbClr val="F37122"/>
              </a:solid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Sheet1!$G$2:$G$11</c:f>
              <c:numCache>
                <c:formatCode>General</c:formatCode>
                <c:ptCount val="10"/>
                <c:pt idx="0">
                  <c:v>722</c:v>
                </c:pt>
                <c:pt idx="1">
                  <c:v>730</c:v>
                </c:pt>
                <c:pt idx="2">
                  <c:v>741</c:v>
                </c:pt>
                <c:pt idx="3">
                  <c:v>750</c:v>
                </c:pt>
                <c:pt idx="4">
                  <c:v>720</c:v>
                </c:pt>
                <c:pt idx="5">
                  <c:v>768</c:v>
                </c:pt>
                <c:pt idx="6" formatCode="0">
                  <c:v>800</c:v>
                </c:pt>
                <c:pt idx="7" formatCode="0">
                  <c:v>800</c:v>
                </c:pt>
                <c:pt idx="8" formatCode="0">
                  <c:v>837.59039999999993</c:v>
                </c:pt>
                <c:pt idx="9" formatCode="0">
                  <c:v>866.89599999999996</c:v>
                </c:pt>
              </c:numCache>
            </c:numRef>
          </c:val>
          <c:smooth val="0"/>
          <c:extLst>
            <c:ext xmlns:c16="http://schemas.microsoft.com/office/drawing/2014/chart" uri="{C3380CC4-5D6E-409C-BE32-E72D297353CC}">
              <c16:uniqueId val="{00000005-4D82-4BB8-ADB0-236E7C6049B5}"/>
            </c:ext>
          </c:extLst>
        </c:ser>
        <c:ser>
          <c:idx val="6"/>
          <c:order val="6"/>
          <c:tx>
            <c:strRef>
              <c:f>Sheet1!$H$1</c:f>
              <c:strCache>
                <c:ptCount val="1"/>
                <c:pt idx="0">
                  <c:v>Statistikaamet</c:v>
                </c:pt>
              </c:strCache>
            </c:strRef>
          </c:tx>
          <c:spPr>
            <a:ln w="28575" cap="rnd">
              <a:solidFill>
                <a:schemeClr val="accent1"/>
              </a:solidFill>
              <a:prstDash val="dash"/>
              <a:round/>
            </a:ln>
            <a:effectLst/>
          </c:spPr>
          <c:marker>
            <c:symbol val="none"/>
          </c:marker>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Sheet1!$H$2:$H$11</c:f>
              <c:numCache>
                <c:formatCode>General</c:formatCode>
                <c:ptCount val="10"/>
                <c:pt idx="0">
                  <c:v>722</c:v>
                </c:pt>
                <c:pt idx="1">
                  <c:v>763</c:v>
                </c:pt>
                <c:pt idx="2">
                  <c:v>767</c:v>
                </c:pt>
                <c:pt idx="3">
                  <c:v>790</c:v>
                </c:pt>
                <c:pt idx="4">
                  <c:v>813</c:v>
                </c:pt>
                <c:pt idx="5">
                  <c:v>850</c:v>
                </c:pt>
                <c:pt idx="6">
                  <c:v>859</c:v>
                </c:pt>
                <c:pt idx="7">
                  <c:v>920</c:v>
                </c:pt>
                <c:pt idx="8">
                  <c:v>920</c:v>
                </c:pt>
              </c:numCache>
            </c:numRef>
          </c:val>
          <c:smooth val="0"/>
          <c:extLst>
            <c:ext xmlns:c16="http://schemas.microsoft.com/office/drawing/2014/chart" uri="{C3380CC4-5D6E-409C-BE32-E72D297353CC}">
              <c16:uniqueId val="{00000006-4D82-4BB8-ADB0-236E7C6049B5}"/>
            </c:ext>
          </c:extLst>
        </c:ser>
        <c:dLbls>
          <c:showLegendKey val="0"/>
          <c:showVal val="0"/>
          <c:showCatName val="0"/>
          <c:showSerName val="0"/>
          <c:showPercent val="0"/>
          <c:showBubbleSize val="0"/>
        </c:dLbls>
        <c:marker val="1"/>
        <c:smooth val="0"/>
        <c:axId val="-1732401952"/>
        <c:axId val="-1732412832"/>
      </c:lineChart>
      <c:catAx>
        <c:axId val="-17324019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732412832"/>
        <c:crosses val="autoZero"/>
        <c:auto val="1"/>
        <c:lblAlgn val="ctr"/>
        <c:lblOffset val="100"/>
        <c:noMultiLvlLbl val="0"/>
      </c:catAx>
      <c:valAx>
        <c:axId val="-173241283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solidFill>
              <a:schemeClr val="bg2"/>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73240195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t-EE"/>
              <a:t>T</a:t>
            </a:r>
            <a:r>
              <a:rPr lang="en-US"/>
              <a:t>öötasu muutuse prognoos järgmiseks kuueks kuuks</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Kevad 2015</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Jah, muutub kindlasti</c:v>
                </c:pt>
                <c:pt idx="1">
                  <c:v>Pigem muutub</c:v>
                </c:pt>
                <c:pt idx="2">
                  <c:v>Ei tea, ei oska öelda</c:v>
                </c:pt>
                <c:pt idx="3">
                  <c:v>Pigem ei muutu</c:v>
                </c:pt>
                <c:pt idx="4">
                  <c:v>Kindlasti ei muutu</c:v>
                </c:pt>
              </c:strCache>
            </c:strRef>
          </c:cat>
          <c:val>
            <c:numRef>
              <c:f>Sheet1!$B$2:$B$6</c:f>
              <c:numCache>
                <c:formatCode>0%</c:formatCode>
                <c:ptCount val="5"/>
                <c:pt idx="0">
                  <c:v>0.08</c:v>
                </c:pt>
                <c:pt idx="1">
                  <c:v>0.11</c:v>
                </c:pt>
                <c:pt idx="2">
                  <c:v>0.27</c:v>
                </c:pt>
                <c:pt idx="3">
                  <c:v>0.34</c:v>
                </c:pt>
                <c:pt idx="4">
                  <c:v>0.2</c:v>
                </c:pt>
              </c:numCache>
            </c:numRef>
          </c:val>
          <c:extLst>
            <c:ext xmlns:c16="http://schemas.microsoft.com/office/drawing/2014/chart" uri="{C3380CC4-5D6E-409C-BE32-E72D297353CC}">
              <c16:uniqueId val="{00000000-7536-4D98-8659-27E846F7B325}"/>
            </c:ext>
          </c:extLst>
        </c:ser>
        <c:ser>
          <c:idx val="1"/>
          <c:order val="1"/>
          <c:tx>
            <c:strRef>
              <c:f>Sheet1!$C$1</c:f>
              <c:strCache>
                <c:ptCount val="1"/>
                <c:pt idx="0">
                  <c:v>Kevad 2016</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Jah, muutub kindlasti</c:v>
                </c:pt>
                <c:pt idx="1">
                  <c:v>Pigem muutub</c:v>
                </c:pt>
                <c:pt idx="2">
                  <c:v>Ei tea, ei oska öelda</c:v>
                </c:pt>
                <c:pt idx="3">
                  <c:v>Pigem ei muutu</c:v>
                </c:pt>
                <c:pt idx="4">
                  <c:v>Kindlasti ei muutu</c:v>
                </c:pt>
              </c:strCache>
            </c:strRef>
          </c:cat>
          <c:val>
            <c:numRef>
              <c:f>Sheet1!$C$2:$C$6</c:f>
              <c:numCache>
                <c:formatCode>0%</c:formatCode>
                <c:ptCount val="5"/>
                <c:pt idx="0">
                  <c:v>0.08</c:v>
                </c:pt>
                <c:pt idx="1">
                  <c:v>0.11</c:v>
                </c:pt>
                <c:pt idx="2">
                  <c:v>0.28000000000000003</c:v>
                </c:pt>
                <c:pt idx="3">
                  <c:v>0.33</c:v>
                </c:pt>
                <c:pt idx="4">
                  <c:v>0.19</c:v>
                </c:pt>
              </c:numCache>
            </c:numRef>
          </c:val>
          <c:extLst>
            <c:ext xmlns:c16="http://schemas.microsoft.com/office/drawing/2014/chart" uri="{C3380CC4-5D6E-409C-BE32-E72D297353CC}">
              <c16:uniqueId val="{00000001-7536-4D98-8659-27E846F7B325}"/>
            </c:ext>
          </c:extLst>
        </c:ser>
        <c:ser>
          <c:idx val="2"/>
          <c:order val="2"/>
          <c:tx>
            <c:strRef>
              <c:f>Sheet1!$D$1</c:f>
              <c:strCache>
                <c:ptCount val="1"/>
                <c:pt idx="0">
                  <c:v>Kevad 2017</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Jah, muutub kindlasti</c:v>
                </c:pt>
                <c:pt idx="1">
                  <c:v>Pigem muutub</c:v>
                </c:pt>
                <c:pt idx="2">
                  <c:v>Ei tea, ei oska öelda</c:v>
                </c:pt>
                <c:pt idx="3">
                  <c:v>Pigem ei muutu</c:v>
                </c:pt>
                <c:pt idx="4">
                  <c:v>Kindlasti ei muutu</c:v>
                </c:pt>
              </c:strCache>
            </c:strRef>
          </c:cat>
          <c:val>
            <c:numRef>
              <c:f>Sheet1!$D$2:$D$6</c:f>
              <c:numCache>
                <c:formatCode>0%</c:formatCode>
                <c:ptCount val="5"/>
                <c:pt idx="0">
                  <c:v>8.0711354309165526E-2</c:v>
                </c:pt>
                <c:pt idx="1">
                  <c:v>0.11782945736434108</c:v>
                </c:pt>
                <c:pt idx="2">
                  <c:v>0.29420884632922939</c:v>
                </c:pt>
                <c:pt idx="3">
                  <c:v>0.32512539899680803</c:v>
                </c:pt>
                <c:pt idx="4">
                  <c:v>0.18212494300045601</c:v>
                </c:pt>
              </c:numCache>
            </c:numRef>
          </c:val>
          <c:extLst>
            <c:ext xmlns:c16="http://schemas.microsoft.com/office/drawing/2014/chart" uri="{C3380CC4-5D6E-409C-BE32-E72D297353CC}">
              <c16:uniqueId val="{00000000-8931-4FDD-BBDB-6157952693F7}"/>
            </c:ext>
          </c:extLst>
        </c:ser>
        <c:dLbls>
          <c:showLegendKey val="0"/>
          <c:showVal val="0"/>
          <c:showCatName val="0"/>
          <c:showSerName val="0"/>
          <c:showPercent val="0"/>
          <c:showBubbleSize val="0"/>
        </c:dLbls>
        <c:gapWidth val="100"/>
        <c:overlap val="-5"/>
        <c:axId val="1461912223"/>
        <c:axId val="1461907231"/>
      </c:barChart>
      <c:catAx>
        <c:axId val="1461912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61907231"/>
        <c:crosses val="autoZero"/>
        <c:auto val="1"/>
        <c:lblAlgn val="ctr"/>
        <c:lblOffset val="100"/>
        <c:noMultiLvlLbl val="0"/>
      </c:catAx>
      <c:valAx>
        <c:axId val="1461907231"/>
        <c:scaling>
          <c:orientation val="minMax"/>
        </c:scaling>
        <c:delete val="0"/>
        <c:axPos val="l"/>
        <c:numFmt formatCode="0%" sourceLinked="1"/>
        <c:majorTickMark val="none"/>
        <c:minorTickMark val="none"/>
        <c:tickLblPos val="nextTo"/>
        <c:spPr>
          <a:noFill/>
          <a:ln>
            <a:solidFill>
              <a:schemeClr val="bg2"/>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61912223"/>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000"/>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r>
              <a:rPr lang="et-EE" b="1"/>
              <a:t>Töötasu muutust mõjutavad tegurid</a:t>
            </a:r>
            <a:endParaRPr lang="en-US" b="1"/>
          </a:p>
        </c:rich>
      </c:tx>
      <c:overlay val="0"/>
      <c:spPr>
        <a:noFill/>
        <a:ln>
          <a:noFill/>
        </a:ln>
        <a:effectLst/>
      </c:spPr>
      <c:txPr>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Sheet1!$B$1</c:f>
              <c:strCache>
                <c:ptCount val="1"/>
                <c:pt idx="0">
                  <c:v>pigem oluline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Naaberriikides pakutavad palgatasemed</c:v>
                </c:pt>
                <c:pt idx="1">
                  <c:v>Uute töötajate teistsugune palgatase</c:v>
                </c:pt>
                <c:pt idx="2">
                  <c:v>Kollektiivlepinguga kokkulepitud töötasu muutus</c:v>
                </c:pt>
                <c:pt idx="3">
                  <c:v>Organisatsiooni majandustulemuste muutus</c:v>
                </c:pt>
                <c:pt idx="4">
                  <c:v>Muutused minu kvalifikatsioonis</c:v>
                </c:pt>
                <c:pt idx="5">
                  <c:v>Töötajate puudus minu erialal</c:v>
                </c:pt>
                <c:pt idx="6">
                  <c:v>Töötasu maksustamisega seotud muutused</c:v>
                </c:pt>
                <c:pt idx="7">
                  <c:v>Muutused sama eriala inimeste palkades teistes organisatsioonides</c:v>
                </c:pt>
                <c:pt idx="8">
                  <c:v>Lisatasude või tulemustasu skeemi muutused</c:v>
                </c:pt>
                <c:pt idx="9">
                  <c:v>Ametikoha muutus organisatsioonis</c:v>
                </c:pt>
                <c:pt idx="10">
                  <c:v>Hindade ja elukalliduse muutus</c:v>
                </c:pt>
                <c:pt idx="11">
                  <c:v>Muutused minu töötulemustes</c:v>
                </c:pt>
                <c:pt idx="12">
                  <c:v>Riikliku miinimumpalga muutus</c:v>
                </c:pt>
                <c:pt idx="13">
                  <c:v>Muutused minu tööülesannetes</c:v>
                </c:pt>
                <c:pt idx="14">
                  <c:v>Minu personaalne tööalane areng</c:v>
                </c:pt>
                <c:pt idx="15">
                  <c:v>Minu töökoha vahetus, st teise organisatsiooni tööle minek</c:v>
                </c:pt>
                <c:pt idx="16">
                  <c:v>Töökoormuse või mahu muutus</c:v>
                </c:pt>
                <c:pt idx="17">
                  <c:v>Kõigi töötajate regulaarne töötasude korrigeerimine organisatsioonis</c:v>
                </c:pt>
                <c:pt idx="18">
                  <c:v>Põhipalga taseme muutus</c:v>
                </c:pt>
              </c:strCache>
            </c:strRef>
          </c:cat>
          <c:val>
            <c:numRef>
              <c:f>Sheet1!$B$2:$B$20</c:f>
              <c:numCache>
                <c:formatCode>0%</c:formatCode>
                <c:ptCount val="19"/>
                <c:pt idx="0">
                  <c:v>8.73624541513838E-2</c:v>
                </c:pt>
                <c:pt idx="1">
                  <c:v>0.12720970537261697</c:v>
                </c:pt>
                <c:pt idx="2">
                  <c:v>0.11881868131868131</c:v>
                </c:pt>
                <c:pt idx="3">
                  <c:v>0.15237134207870837</c:v>
                </c:pt>
                <c:pt idx="4">
                  <c:v>0.16204146730462521</c:v>
                </c:pt>
                <c:pt idx="5">
                  <c:v>0.20135746606334842</c:v>
                </c:pt>
                <c:pt idx="6">
                  <c:v>0.17480211081794195</c:v>
                </c:pt>
                <c:pt idx="7">
                  <c:v>0.20642201834862386</c:v>
                </c:pt>
                <c:pt idx="8">
                  <c:v>0.16579292267365661</c:v>
                </c:pt>
                <c:pt idx="9">
                  <c:v>0.15324421258558851</c:v>
                </c:pt>
                <c:pt idx="10">
                  <c:v>0.17216233354470514</c:v>
                </c:pt>
                <c:pt idx="11">
                  <c:v>0.21962764278952351</c:v>
                </c:pt>
                <c:pt idx="12">
                  <c:v>0.17996289424860853</c:v>
                </c:pt>
                <c:pt idx="13">
                  <c:v>0.19279726792921453</c:v>
                </c:pt>
                <c:pt idx="14">
                  <c:v>0.2384832340958947</c:v>
                </c:pt>
                <c:pt idx="15">
                  <c:v>0.15823605706874189</c:v>
                </c:pt>
                <c:pt idx="16">
                  <c:v>0.21916131007040099</c:v>
                </c:pt>
                <c:pt idx="17">
                  <c:v>0.22978994271164863</c:v>
                </c:pt>
                <c:pt idx="18">
                  <c:v>0.27208371806709758</c:v>
                </c:pt>
              </c:numCache>
            </c:numRef>
          </c:val>
          <c:extLst>
            <c:ext xmlns:c16="http://schemas.microsoft.com/office/drawing/2014/chart" uri="{C3380CC4-5D6E-409C-BE32-E72D297353CC}">
              <c16:uniqueId val="{00000000-5304-4E88-AED6-48EAFE949B38}"/>
            </c:ext>
          </c:extLst>
        </c:ser>
        <c:ser>
          <c:idx val="1"/>
          <c:order val="1"/>
          <c:tx>
            <c:strRef>
              <c:f>Sheet1!$C$1</c:f>
              <c:strCache>
                <c:ptCount val="1"/>
                <c:pt idx="0">
                  <c:v>väga oluline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Sheet1!$A$2:$A$20</c:f>
              <c:strCache>
                <c:ptCount val="19"/>
                <c:pt idx="0">
                  <c:v>Naaberriikides pakutavad palgatasemed</c:v>
                </c:pt>
                <c:pt idx="1">
                  <c:v>Uute töötajate teistsugune palgatase</c:v>
                </c:pt>
                <c:pt idx="2">
                  <c:v>Kollektiivlepinguga kokkulepitud töötasu muutus</c:v>
                </c:pt>
                <c:pt idx="3">
                  <c:v>Organisatsiooni majandustulemuste muutus</c:v>
                </c:pt>
                <c:pt idx="4">
                  <c:v>Muutused minu kvalifikatsioonis</c:v>
                </c:pt>
                <c:pt idx="5">
                  <c:v>Töötajate puudus minu erialal</c:v>
                </c:pt>
                <c:pt idx="6">
                  <c:v>Töötasu maksustamisega seotud muutused</c:v>
                </c:pt>
                <c:pt idx="7">
                  <c:v>Muutused sama eriala inimeste palkades teistes organisatsioonides</c:v>
                </c:pt>
                <c:pt idx="8">
                  <c:v>Lisatasude või tulemustasu skeemi muutused</c:v>
                </c:pt>
                <c:pt idx="9">
                  <c:v>Ametikoha muutus organisatsioonis</c:v>
                </c:pt>
                <c:pt idx="10">
                  <c:v>Hindade ja elukalliduse muutus</c:v>
                </c:pt>
                <c:pt idx="11">
                  <c:v>Muutused minu töötulemustes</c:v>
                </c:pt>
                <c:pt idx="12">
                  <c:v>Riikliku miinimumpalga muutus</c:v>
                </c:pt>
                <c:pt idx="13">
                  <c:v>Muutused minu tööülesannetes</c:v>
                </c:pt>
                <c:pt idx="14">
                  <c:v>Minu personaalne tööalane areng</c:v>
                </c:pt>
                <c:pt idx="15">
                  <c:v>Minu töökoha vahetus, st teise organisatsiooni tööle minek</c:v>
                </c:pt>
                <c:pt idx="16">
                  <c:v>Töökoormuse või mahu muutus</c:v>
                </c:pt>
                <c:pt idx="17">
                  <c:v>Kõigi töötajate regulaarne töötasude korrigeerimine organisatsioonis</c:v>
                </c:pt>
                <c:pt idx="18">
                  <c:v>Põhipalga taseme muutus</c:v>
                </c:pt>
              </c:strCache>
            </c:strRef>
          </c:cat>
          <c:val>
            <c:numRef>
              <c:f>Sheet1!$C$2:$C$20</c:f>
              <c:numCache>
                <c:formatCode>0%</c:formatCode>
                <c:ptCount val="19"/>
                <c:pt idx="0">
                  <c:v>8.2694231410470151E-2</c:v>
                </c:pt>
                <c:pt idx="1">
                  <c:v>7.2097053726169841E-2</c:v>
                </c:pt>
                <c:pt idx="2">
                  <c:v>0.13461538461538461</c:v>
                </c:pt>
                <c:pt idx="3">
                  <c:v>0.11066263033972419</c:v>
                </c:pt>
                <c:pt idx="4">
                  <c:v>0.10845295055821372</c:v>
                </c:pt>
                <c:pt idx="5">
                  <c:v>9.8254686489980606E-2</c:v>
                </c:pt>
                <c:pt idx="6">
                  <c:v>0.13258575197889183</c:v>
                </c:pt>
                <c:pt idx="7">
                  <c:v>0.10353866317169069</c:v>
                </c:pt>
                <c:pt idx="8">
                  <c:v>0.14842726081258192</c:v>
                </c:pt>
                <c:pt idx="9">
                  <c:v>0.16563417019889143</c:v>
                </c:pt>
                <c:pt idx="10">
                  <c:v>0.16867469879518071</c:v>
                </c:pt>
                <c:pt idx="11">
                  <c:v>0.13064058062480277</c:v>
                </c:pt>
                <c:pt idx="12">
                  <c:v>0.20624613481756338</c:v>
                </c:pt>
                <c:pt idx="13">
                  <c:v>0.1949705060540205</c:v>
                </c:pt>
                <c:pt idx="14">
                  <c:v>0.16452522720150423</c:v>
                </c:pt>
                <c:pt idx="15">
                  <c:v>0.27399481193255515</c:v>
                </c:pt>
                <c:pt idx="16">
                  <c:v>0.23477196204468931</c:v>
                </c:pt>
                <c:pt idx="17">
                  <c:v>0.28262253341820498</c:v>
                </c:pt>
                <c:pt idx="18">
                  <c:v>0.32902431517389968</c:v>
                </c:pt>
              </c:numCache>
            </c:numRef>
          </c:val>
          <c:extLst>
            <c:ext xmlns:c16="http://schemas.microsoft.com/office/drawing/2014/chart" uri="{C3380CC4-5D6E-409C-BE32-E72D297353CC}">
              <c16:uniqueId val="{00000001-5304-4E88-AED6-48EAFE949B38}"/>
            </c:ext>
          </c:extLst>
        </c:ser>
        <c:dLbls>
          <c:showLegendKey val="0"/>
          <c:showVal val="0"/>
          <c:showCatName val="0"/>
          <c:showSerName val="0"/>
          <c:showPercent val="0"/>
          <c:showBubbleSize val="0"/>
        </c:dLbls>
        <c:gapWidth val="60"/>
        <c:overlap val="100"/>
        <c:axId val="1198038384"/>
        <c:axId val="1197931872"/>
      </c:barChart>
      <c:catAx>
        <c:axId val="119803838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97931872"/>
        <c:crosses val="autoZero"/>
        <c:auto val="1"/>
        <c:lblAlgn val="ctr"/>
        <c:lblOffset val="100"/>
        <c:noMultiLvlLbl val="0"/>
      </c:catAx>
      <c:valAx>
        <c:axId val="1197931872"/>
        <c:scaling>
          <c:orientation val="minMax"/>
        </c:scaling>
        <c:delete val="0"/>
        <c:axPos val="b"/>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19803838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r>
              <a:rPr lang="et-EE" b="1"/>
              <a:t>Rahulolu tasustamisega, kevad 2017</a:t>
            </a:r>
            <a:endParaRPr lang="en-US" b="1"/>
          </a:p>
        </c:rich>
      </c:tx>
      <c:overlay val="0"/>
      <c:spPr>
        <a:noFill/>
        <a:ln>
          <a:noFill/>
        </a:ln>
        <a:effectLst/>
      </c:spPr>
      <c:txPr>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Sheet1!$B$1</c:f>
              <c:strCache>
                <c:ptCount val="1"/>
                <c:pt idx="0">
                  <c:v>üldse ei ole rahul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Põhipalk</c:v>
                </c:pt>
                <c:pt idx="1">
                  <c:v>Lisatasude teenimisvõimalus</c:v>
                </c:pt>
                <c:pt idx="2">
                  <c:v>Soodustused</c:v>
                </c:pt>
              </c:strCache>
            </c:strRef>
          </c:cat>
          <c:val>
            <c:numRef>
              <c:f>Sheet1!$B$2:$B$4</c:f>
              <c:numCache>
                <c:formatCode>0%</c:formatCode>
                <c:ptCount val="3"/>
                <c:pt idx="0">
                  <c:v>0.15026004728132389</c:v>
                </c:pt>
                <c:pt idx="1">
                  <c:v>0.2652337017134746</c:v>
                </c:pt>
                <c:pt idx="2">
                  <c:v>0.24554577104239197</c:v>
                </c:pt>
              </c:numCache>
            </c:numRef>
          </c:val>
          <c:extLst>
            <c:ext xmlns:c16="http://schemas.microsoft.com/office/drawing/2014/chart" uri="{C3380CC4-5D6E-409C-BE32-E72D297353CC}">
              <c16:uniqueId val="{00000000-9FAE-428C-BF50-E5255F9C6319}"/>
            </c:ext>
          </c:extLst>
        </c:ser>
        <c:ser>
          <c:idx val="1"/>
          <c:order val="1"/>
          <c:tx>
            <c:strRef>
              <c:f>Sheet1!$C$1</c:f>
              <c:strCache>
                <c:ptCount val="1"/>
                <c:pt idx="0">
                  <c:v>pigem ei ole rahul</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Põhipalk</c:v>
                </c:pt>
                <c:pt idx="1">
                  <c:v>Lisatasude teenimisvõimalus</c:v>
                </c:pt>
                <c:pt idx="2">
                  <c:v>Soodustused</c:v>
                </c:pt>
              </c:strCache>
            </c:strRef>
          </c:cat>
          <c:val>
            <c:numRef>
              <c:f>Sheet1!$C$2:$C$4</c:f>
              <c:numCache>
                <c:formatCode>0%</c:formatCode>
                <c:ptCount val="3"/>
                <c:pt idx="0">
                  <c:v>0.24425531914893617</c:v>
                </c:pt>
                <c:pt idx="1">
                  <c:v>0.26584203589171651</c:v>
                </c:pt>
                <c:pt idx="2">
                  <c:v>0.22568093385214008</c:v>
                </c:pt>
              </c:numCache>
            </c:numRef>
          </c:val>
          <c:extLst>
            <c:ext xmlns:c16="http://schemas.microsoft.com/office/drawing/2014/chart" uri="{C3380CC4-5D6E-409C-BE32-E72D297353CC}">
              <c16:uniqueId val="{00000001-9FAE-428C-BF50-E5255F9C6319}"/>
            </c:ext>
          </c:extLst>
        </c:ser>
        <c:ser>
          <c:idx val="2"/>
          <c:order val="2"/>
          <c:tx>
            <c:strRef>
              <c:f>Sheet1!$D$1</c:f>
              <c:strCache>
                <c:ptCount val="1"/>
                <c:pt idx="0">
                  <c:v>nii ja naa</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Põhipalk</c:v>
                </c:pt>
                <c:pt idx="1">
                  <c:v>Lisatasude teenimisvõimalus</c:v>
                </c:pt>
                <c:pt idx="2">
                  <c:v>Soodustused</c:v>
                </c:pt>
              </c:strCache>
            </c:strRef>
          </c:cat>
          <c:val>
            <c:numRef>
              <c:f>Sheet1!$D$2:$D$4</c:f>
              <c:numCache>
                <c:formatCode>0%</c:formatCode>
                <c:ptCount val="3"/>
                <c:pt idx="0">
                  <c:v>0.2654373522458629</c:v>
                </c:pt>
                <c:pt idx="1">
                  <c:v>0.24860590084152895</c:v>
                </c:pt>
                <c:pt idx="2">
                  <c:v>0.24697931599426581</c:v>
                </c:pt>
              </c:numCache>
            </c:numRef>
          </c:val>
          <c:extLst>
            <c:ext xmlns:c16="http://schemas.microsoft.com/office/drawing/2014/chart" uri="{C3380CC4-5D6E-409C-BE32-E72D297353CC}">
              <c16:uniqueId val="{00000002-9FAE-428C-BF50-E5255F9C6319}"/>
            </c:ext>
          </c:extLst>
        </c:ser>
        <c:ser>
          <c:idx val="3"/>
          <c:order val="3"/>
          <c:tx>
            <c:strRef>
              <c:f>Sheet1!$E$1</c:f>
              <c:strCache>
                <c:ptCount val="1"/>
                <c:pt idx="0">
                  <c:v>pigem olen rahul</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Põhipalk</c:v>
                </c:pt>
                <c:pt idx="1">
                  <c:v>Lisatasude teenimisvõimalus</c:v>
                </c:pt>
                <c:pt idx="2">
                  <c:v>Soodustused</c:v>
                </c:pt>
              </c:strCache>
            </c:strRef>
          </c:cat>
          <c:val>
            <c:numRef>
              <c:f>Sheet1!$E$2:$E$4</c:f>
              <c:numCache>
                <c:formatCode>0%</c:formatCode>
                <c:ptCount val="3"/>
                <c:pt idx="0">
                  <c:v>0.26676122931442081</c:v>
                </c:pt>
                <c:pt idx="1">
                  <c:v>0.15907938761026058</c:v>
                </c:pt>
                <c:pt idx="2">
                  <c:v>0.2027442146221585</c:v>
                </c:pt>
              </c:numCache>
            </c:numRef>
          </c:val>
          <c:extLst>
            <c:ext xmlns:c16="http://schemas.microsoft.com/office/drawing/2014/chart" uri="{C3380CC4-5D6E-409C-BE32-E72D297353CC}">
              <c16:uniqueId val="{00000003-9FAE-428C-BF50-E5255F9C6319}"/>
            </c:ext>
          </c:extLst>
        </c:ser>
        <c:ser>
          <c:idx val="4"/>
          <c:order val="4"/>
          <c:tx>
            <c:strRef>
              <c:f>Sheet1!$F$1</c:f>
              <c:strCache>
                <c:ptCount val="1"/>
                <c:pt idx="0">
                  <c:v>täiesti rahul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Põhipalk</c:v>
                </c:pt>
                <c:pt idx="1">
                  <c:v>Lisatasude teenimisvõimalus</c:v>
                </c:pt>
                <c:pt idx="2">
                  <c:v>Soodustused</c:v>
                </c:pt>
              </c:strCache>
            </c:strRef>
          </c:cat>
          <c:val>
            <c:numRef>
              <c:f>Sheet1!$F$2:$F$4</c:f>
              <c:numCache>
                <c:formatCode>0%</c:formatCode>
                <c:ptCount val="3"/>
                <c:pt idx="0">
                  <c:v>7.328605200945626E-2</c:v>
                </c:pt>
                <c:pt idx="1">
                  <c:v>6.1238973943019366E-2</c:v>
                </c:pt>
                <c:pt idx="2">
                  <c:v>7.904976448904362E-2</c:v>
                </c:pt>
              </c:numCache>
            </c:numRef>
          </c:val>
          <c:extLst>
            <c:ext xmlns:c16="http://schemas.microsoft.com/office/drawing/2014/chart" uri="{C3380CC4-5D6E-409C-BE32-E72D297353CC}">
              <c16:uniqueId val="{00000004-9FAE-428C-BF50-E5255F9C6319}"/>
            </c:ext>
          </c:extLst>
        </c:ser>
        <c:dLbls>
          <c:showLegendKey val="0"/>
          <c:showVal val="0"/>
          <c:showCatName val="0"/>
          <c:showSerName val="0"/>
          <c:showPercent val="0"/>
          <c:showBubbleSize val="0"/>
        </c:dLbls>
        <c:gapWidth val="100"/>
        <c:overlap val="100"/>
        <c:axId val="1341109216"/>
        <c:axId val="1301098208"/>
      </c:barChart>
      <c:catAx>
        <c:axId val="13411092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301098208"/>
        <c:crosses val="autoZero"/>
        <c:auto val="1"/>
        <c:lblAlgn val="ctr"/>
        <c:lblOffset val="100"/>
        <c:noMultiLvlLbl val="0"/>
      </c:catAx>
      <c:valAx>
        <c:axId val="1301098208"/>
        <c:scaling>
          <c:orientation val="minMax"/>
        </c:scaling>
        <c:delete val="0"/>
        <c:axPos val="b"/>
        <c:numFmt formatCode="0%"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3411092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r>
              <a:rPr lang="et-EE" b="1"/>
              <a:t>Rahulolu tasustamisega, kevad 2016</a:t>
            </a:r>
            <a:endParaRPr lang="en-US" b="1"/>
          </a:p>
        </c:rich>
      </c:tx>
      <c:overlay val="0"/>
      <c:spPr>
        <a:noFill/>
        <a:ln>
          <a:noFill/>
        </a:ln>
        <a:effectLst/>
      </c:spPr>
      <c:txPr>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Sheet1!$B$1</c:f>
              <c:strCache>
                <c:ptCount val="1"/>
                <c:pt idx="0">
                  <c:v>üldse ei ole rahul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Põhipalk</c:v>
                </c:pt>
                <c:pt idx="1">
                  <c:v>Lisatasude teenimisvõimalus</c:v>
                </c:pt>
                <c:pt idx="2">
                  <c:v>Soodustused</c:v>
                </c:pt>
              </c:strCache>
            </c:strRef>
          </c:cat>
          <c:val>
            <c:numRef>
              <c:f>Sheet1!$B$2:$B$4</c:f>
              <c:numCache>
                <c:formatCode>0%</c:formatCode>
                <c:ptCount val="3"/>
                <c:pt idx="0">
                  <c:v>0.12</c:v>
                </c:pt>
                <c:pt idx="1">
                  <c:v>0.22</c:v>
                </c:pt>
                <c:pt idx="2">
                  <c:v>0.2</c:v>
                </c:pt>
              </c:numCache>
            </c:numRef>
          </c:val>
          <c:extLst>
            <c:ext xmlns:c16="http://schemas.microsoft.com/office/drawing/2014/chart" uri="{C3380CC4-5D6E-409C-BE32-E72D297353CC}">
              <c16:uniqueId val="{00000000-9FAE-428C-BF50-E5255F9C6319}"/>
            </c:ext>
          </c:extLst>
        </c:ser>
        <c:ser>
          <c:idx val="1"/>
          <c:order val="1"/>
          <c:tx>
            <c:strRef>
              <c:f>Sheet1!$C$1</c:f>
              <c:strCache>
                <c:ptCount val="1"/>
                <c:pt idx="0">
                  <c:v>pigem ei ole rahul</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Põhipalk</c:v>
                </c:pt>
                <c:pt idx="1">
                  <c:v>Lisatasude teenimisvõimalus</c:v>
                </c:pt>
                <c:pt idx="2">
                  <c:v>Soodustused</c:v>
                </c:pt>
              </c:strCache>
            </c:strRef>
          </c:cat>
          <c:val>
            <c:numRef>
              <c:f>Sheet1!$C$2:$C$4</c:f>
              <c:numCache>
                <c:formatCode>0%</c:formatCode>
                <c:ptCount val="3"/>
                <c:pt idx="0">
                  <c:v>0.23</c:v>
                </c:pt>
                <c:pt idx="1">
                  <c:v>0.3</c:v>
                </c:pt>
                <c:pt idx="2">
                  <c:v>0.23</c:v>
                </c:pt>
              </c:numCache>
            </c:numRef>
          </c:val>
          <c:extLst>
            <c:ext xmlns:c16="http://schemas.microsoft.com/office/drawing/2014/chart" uri="{C3380CC4-5D6E-409C-BE32-E72D297353CC}">
              <c16:uniqueId val="{00000001-9FAE-428C-BF50-E5255F9C6319}"/>
            </c:ext>
          </c:extLst>
        </c:ser>
        <c:ser>
          <c:idx val="2"/>
          <c:order val="2"/>
          <c:tx>
            <c:strRef>
              <c:f>Sheet1!$D$1</c:f>
              <c:strCache>
                <c:ptCount val="1"/>
                <c:pt idx="0">
                  <c:v>nii ja naa</c:v>
                </c:pt>
              </c:strCache>
            </c:strRef>
          </c:tx>
          <c:spPr>
            <a:solidFill>
              <a:schemeClr val="accent1">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Põhipalk</c:v>
                </c:pt>
                <c:pt idx="1">
                  <c:v>Lisatasude teenimisvõimalus</c:v>
                </c:pt>
                <c:pt idx="2">
                  <c:v>Soodustused</c:v>
                </c:pt>
              </c:strCache>
            </c:strRef>
          </c:cat>
          <c:val>
            <c:numRef>
              <c:f>Sheet1!$D$2:$D$4</c:f>
              <c:numCache>
                <c:formatCode>0%</c:formatCode>
                <c:ptCount val="3"/>
                <c:pt idx="0">
                  <c:v>0.26</c:v>
                </c:pt>
                <c:pt idx="1">
                  <c:v>0.26</c:v>
                </c:pt>
                <c:pt idx="2">
                  <c:v>0.26</c:v>
                </c:pt>
              </c:numCache>
            </c:numRef>
          </c:val>
          <c:extLst>
            <c:ext xmlns:c16="http://schemas.microsoft.com/office/drawing/2014/chart" uri="{C3380CC4-5D6E-409C-BE32-E72D297353CC}">
              <c16:uniqueId val="{00000002-9FAE-428C-BF50-E5255F9C6319}"/>
            </c:ext>
          </c:extLst>
        </c:ser>
        <c:ser>
          <c:idx val="3"/>
          <c:order val="3"/>
          <c:tx>
            <c:strRef>
              <c:f>Sheet1!$E$1</c:f>
              <c:strCache>
                <c:ptCount val="1"/>
                <c:pt idx="0">
                  <c:v>pigem olen rahul</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Põhipalk</c:v>
                </c:pt>
                <c:pt idx="1">
                  <c:v>Lisatasude teenimisvõimalus</c:v>
                </c:pt>
                <c:pt idx="2">
                  <c:v>Soodustused</c:v>
                </c:pt>
              </c:strCache>
            </c:strRef>
          </c:cat>
          <c:val>
            <c:numRef>
              <c:f>Sheet1!$E$2:$E$4</c:f>
              <c:numCache>
                <c:formatCode>0%</c:formatCode>
                <c:ptCount val="3"/>
                <c:pt idx="0">
                  <c:v>0.31</c:v>
                </c:pt>
                <c:pt idx="1">
                  <c:v>0.16</c:v>
                </c:pt>
                <c:pt idx="2">
                  <c:v>0.22</c:v>
                </c:pt>
              </c:numCache>
            </c:numRef>
          </c:val>
          <c:extLst>
            <c:ext xmlns:c16="http://schemas.microsoft.com/office/drawing/2014/chart" uri="{C3380CC4-5D6E-409C-BE32-E72D297353CC}">
              <c16:uniqueId val="{00000003-9FAE-428C-BF50-E5255F9C6319}"/>
            </c:ext>
          </c:extLst>
        </c:ser>
        <c:ser>
          <c:idx val="4"/>
          <c:order val="4"/>
          <c:tx>
            <c:strRef>
              <c:f>Sheet1!$F$1</c:f>
              <c:strCache>
                <c:ptCount val="1"/>
                <c:pt idx="0">
                  <c:v>täiesti rahul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Põhipalk</c:v>
                </c:pt>
                <c:pt idx="1">
                  <c:v>Lisatasude teenimisvõimalus</c:v>
                </c:pt>
                <c:pt idx="2">
                  <c:v>Soodustused</c:v>
                </c:pt>
              </c:strCache>
            </c:strRef>
          </c:cat>
          <c:val>
            <c:numRef>
              <c:f>Sheet1!$F$2:$F$4</c:f>
              <c:numCache>
                <c:formatCode>0%</c:formatCode>
                <c:ptCount val="3"/>
                <c:pt idx="0">
                  <c:v>7.0000000000000007E-2</c:v>
                </c:pt>
                <c:pt idx="1">
                  <c:v>0.06</c:v>
                </c:pt>
                <c:pt idx="2">
                  <c:v>0.09</c:v>
                </c:pt>
              </c:numCache>
            </c:numRef>
          </c:val>
          <c:extLst>
            <c:ext xmlns:c16="http://schemas.microsoft.com/office/drawing/2014/chart" uri="{C3380CC4-5D6E-409C-BE32-E72D297353CC}">
              <c16:uniqueId val="{00000004-9FAE-428C-BF50-E5255F9C6319}"/>
            </c:ext>
          </c:extLst>
        </c:ser>
        <c:dLbls>
          <c:showLegendKey val="0"/>
          <c:showVal val="0"/>
          <c:showCatName val="0"/>
          <c:showSerName val="0"/>
          <c:showPercent val="0"/>
          <c:showBubbleSize val="0"/>
        </c:dLbls>
        <c:gapWidth val="100"/>
        <c:overlap val="100"/>
        <c:axId val="1341109216"/>
        <c:axId val="1301098208"/>
      </c:barChart>
      <c:catAx>
        <c:axId val="1341109216"/>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301098208"/>
        <c:crosses val="autoZero"/>
        <c:auto val="1"/>
        <c:lblAlgn val="ctr"/>
        <c:lblOffset val="100"/>
        <c:noMultiLvlLbl val="0"/>
      </c:catAx>
      <c:valAx>
        <c:axId val="1301098208"/>
        <c:scaling>
          <c:orientation val="minMax"/>
        </c:scaling>
        <c:delete val="0"/>
        <c:axPos val="b"/>
        <c:numFmt formatCode="0%" sourceLinked="1"/>
        <c:majorTickMark val="none"/>
        <c:minorTickMark val="none"/>
        <c:tickLblPos val="nextTo"/>
        <c:spPr>
          <a:noFill/>
          <a:ln>
            <a:solidFill>
              <a:schemeClr val="accent1"/>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34110921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r>
              <a:rPr lang="et-EE" b="1"/>
              <a:t>Rahulolu põhipalgaga, kevad 2016 ja 2017</a:t>
            </a:r>
            <a:endParaRPr lang="en-US" b="1"/>
          </a:p>
        </c:rich>
      </c:tx>
      <c:overlay val="0"/>
      <c:spPr>
        <a:noFill/>
        <a:ln>
          <a:noFill/>
        </a:ln>
        <a:effectLst/>
      </c:spPr>
      <c:txPr>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percentStacked"/>
        <c:varyColors val="0"/>
        <c:ser>
          <c:idx val="0"/>
          <c:order val="0"/>
          <c:tx>
            <c:strRef>
              <c:f>Sheet1!$B$1</c:f>
              <c:strCache>
                <c:ptCount val="1"/>
                <c:pt idx="0">
                  <c:v>Ei ole rahul</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2017</c:v>
                </c:pt>
                <c:pt idx="1">
                  <c:v>2016</c:v>
                </c:pt>
                <c:pt idx="2">
                  <c:v>II palgagrupp 2017</c:v>
                </c:pt>
                <c:pt idx="3">
                  <c:v>2016</c:v>
                </c:pt>
                <c:pt idx="4">
                  <c:v>III palgagrupp 2017</c:v>
                </c:pt>
                <c:pt idx="5">
                  <c:v>2016</c:v>
                </c:pt>
                <c:pt idx="6">
                  <c:v>IV palgagrupp (kõrgeim) 2017</c:v>
                </c:pt>
                <c:pt idx="7">
                  <c:v>2016</c:v>
                </c:pt>
              </c:strCache>
            </c:strRef>
          </c:cat>
          <c:val>
            <c:numRef>
              <c:f>Sheet1!$B$2:$B$9</c:f>
              <c:numCache>
                <c:formatCode>General</c:formatCode>
                <c:ptCount val="8"/>
                <c:pt idx="0" formatCode="0%">
                  <c:v>0.65515903801396425</c:v>
                </c:pt>
                <c:pt idx="2" formatCode="0%">
                  <c:v>0.4618029029793736</c:v>
                </c:pt>
                <c:pt idx="4" formatCode="0%">
                  <c:v>0.30180345969819655</c:v>
                </c:pt>
                <c:pt idx="6" formatCode="0%">
                  <c:v>0.15402750491159134</c:v>
                </c:pt>
              </c:numCache>
            </c:numRef>
          </c:val>
          <c:extLst>
            <c:ext xmlns:c16="http://schemas.microsoft.com/office/drawing/2014/chart" uri="{C3380CC4-5D6E-409C-BE32-E72D297353CC}">
              <c16:uniqueId val="{00000000-4140-4FBA-BA30-9A947CA18B14}"/>
            </c:ext>
          </c:extLst>
        </c:ser>
        <c:ser>
          <c:idx val="1"/>
          <c:order val="1"/>
          <c:tx>
            <c:strRef>
              <c:f>Sheet1!$C$1</c:f>
              <c:strCache>
                <c:ptCount val="1"/>
                <c:pt idx="0">
                  <c:v>Rahul</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2017</c:v>
                </c:pt>
                <c:pt idx="1">
                  <c:v>2016</c:v>
                </c:pt>
                <c:pt idx="2">
                  <c:v>II palgagrupp 2017</c:v>
                </c:pt>
                <c:pt idx="3">
                  <c:v>2016</c:v>
                </c:pt>
                <c:pt idx="4">
                  <c:v>III palgagrupp 2017</c:v>
                </c:pt>
                <c:pt idx="5">
                  <c:v>2016</c:v>
                </c:pt>
                <c:pt idx="6">
                  <c:v>IV palgagrupp (kõrgeim) 2017</c:v>
                </c:pt>
                <c:pt idx="7">
                  <c:v>2016</c:v>
                </c:pt>
              </c:strCache>
            </c:strRef>
          </c:cat>
          <c:val>
            <c:numRef>
              <c:f>Sheet1!$C$2:$C$9</c:f>
              <c:numCache>
                <c:formatCode>General</c:formatCode>
                <c:ptCount val="8"/>
                <c:pt idx="0" formatCode="0%">
                  <c:v>0.1326609775019395</c:v>
                </c:pt>
                <c:pt idx="2" formatCode="0%">
                  <c:v>0.2387318563789152</c:v>
                </c:pt>
                <c:pt idx="4" formatCode="0%">
                  <c:v>0.39234449760765555</c:v>
                </c:pt>
                <c:pt idx="6" formatCode="0%">
                  <c:v>0.60510805500982312</c:v>
                </c:pt>
              </c:numCache>
            </c:numRef>
          </c:val>
          <c:extLst>
            <c:ext xmlns:c16="http://schemas.microsoft.com/office/drawing/2014/chart" uri="{C3380CC4-5D6E-409C-BE32-E72D297353CC}">
              <c16:uniqueId val="{00000001-4140-4FBA-BA30-9A947CA18B14}"/>
            </c:ext>
          </c:extLst>
        </c:ser>
        <c:ser>
          <c:idx val="2"/>
          <c:order val="2"/>
          <c:tx>
            <c:strRef>
              <c:f>Sheet1!$D$1</c:f>
              <c:strCache>
                <c:ptCount val="1"/>
                <c:pt idx="0">
                  <c:v>Ei ole rahul 2016</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2017</c:v>
                </c:pt>
                <c:pt idx="1">
                  <c:v>2016</c:v>
                </c:pt>
                <c:pt idx="2">
                  <c:v>II palgagrupp 2017</c:v>
                </c:pt>
                <c:pt idx="3">
                  <c:v>2016</c:v>
                </c:pt>
                <c:pt idx="4">
                  <c:v>III palgagrupp 2017</c:v>
                </c:pt>
                <c:pt idx="5">
                  <c:v>2016</c:v>
                </c:pt>
                <c:pt idx="6">
                  <c:v>IV palgagrupp (kõrgeim) 2017</c:v>
                </c:pt>
                <c:pt idx="7">
                  <c:v>2016</c:v>
                </c:pt>
              </c:strCache>
            </c:strRef>
          </c:cat>
          <c:val>
            <c:numRef>
              <c:f>Sheet1!$D$2:$D$9</c:f>
              <c:numCache>
                <c:formatCode>0%</c:formatCode>
                <c:ptCount val="8"/>
                <c:pt idx="1">
                  <c:v>0.5891758917589176</c:v>
                </c:pt>
                <c:pt idx="3">
                  <c:v>0.42605210420841688</c:v>
                </c:pt>
                <c:pt idx="5">
                  <c:v>0.26138909634055263</c:v>
                </c:pt>
                <c:pt idx="7">
                  <c:v>0.12694300518134716</c:v>
                </c:pt>
              </c:numCache>
            </c:numRef>
          </c:val>
          <c:extLst>
            <c:ext xmlns:c16="http://schemas.microsoft.com/office/drawing/2014/chart" uri="{C3380CC4-5D6E-409C-BE32-E72D297353CC}">
              <c16:uniqueId val="{00000002-4140-4FBA-BA30-9A947CA18B14}"/>
            </c:ext>
          </c:extLst>
        </c:ser>
        <c:ser>
          <c:idx val="3"/>
          <c:order val="3"/>
          <c:tx>
            <c:strRef>
              <c:f>Sheet1!$E$1</c:f>
              <c:strCache>
                <c:ptCount val="1"/>
                <c:pt idx="0">
                  <c:v>Rahul - 2016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I palgagrupp (madalaim) 2017</c:v>
                </c:pt>
                <c:pt idx="1">
                  <c:v>2016</c:v>
                </c:pt>
                <c:pt idx="2">
                  <c:v>II palgagrupp 2017</c:v>
                </c:pt>
                <c:pt idx="3">
                  <c:v>2016</c:v>
                </c:pt>
                <c:pt idx="4">
                  <c:v>III palgagrupp 2017</c:v>
                </c:pt>
                <c:pt idx="5">
                  <c:v>2016</c:v>
                </c:pt>
                <c:pt idx="6">
                  <c:v>IV palgagrupp (kõrgeim) 2017</c:v>
                </c:pt>
                <c:pt idx="7">
                  <c:v>2016</c:v>
                </c:pt>
              </c:strCache>
            </c:strRef>
          </c:cat>
          <c:val>
            <c:numRef>
              <c:f>Sheet1!$E$2:$E$9</c:f>
              <c:numCache>
                <c:formatCode>0%</c:formatCode>
                <c:ptCount val="8"/>
                <c:pt idx="1">
                  <c:v>0.15498154981549817</c:v>
                </c:pt>
                <c:pt idx="3">
                  <c:v>0.27334669338677353</c:v>
                </c:pt>
                <c:pt idx="5">
                  <c:v>0.46900672143390593</c:v>
                </c:pt>
                <c:pt idx="7">
                  <c:v>0.66148531951640754</c:v>
                </c:pt>
              </c:numCache>
            </c:numRef>
          </c:val>
          <c:extLst>
            <c:ext xmlns:c16="http://schemas.microsoft.com/office/drawing/2014/chart" uri="{C3380CC4-5D6E-409C-BE32-E72D297353CC}">
              <c16:uniqueId val="{00000003-4140-4FBA-BA30-9A947CA18B14}"/>
            </c:ext>
          </c:extLst>
        </c:ser>
        <c:dLbls>
          <c:showLegendKey val="0"/>
          <c:showVal val="0"/>
          <c:showCatName val="0"/>
          <c:showSerName val="0"/>
          <c:showPercent val="0"/>
          <c:showBubbleSize val="0"/>
        </c:dLbls>
        <c:gapWidth val="100"/>
        <c:overlap val="100"/>
        <c:axId val="1509744240"/>
        <c:axId val="291007728"/>
      </c:barChart>
      <c:catAx>
        <c:axId val="150974424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91007728"/>
        <c:crosses val="autoZero"/>
        <c:auto val="1"/>
        <c:lblAlgn val="ctr"/>
        <c:lblOffset val="100"/>
        <c:noMultiLvlLbl val="0"/>
      </c:catAx>
      <c:valAx>
        <c:axId val="291007728"/>
        <c:scaling>
          <c:orientation val="minMax"/>
        </c:scaling>
        <c:delete val="0"/>
        <c:axPos val="b"/>
        <c:numFmt formatCode="0%" sourceLinked="1"/>
        <c:majorTickMark val="none"/>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509744240"/>
        <c:crosses val="max"/>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r>
              <a:rPr lang="et-EE" b="1"/>
              <a:t>Hinnangud töö tasustamisele</a:t>
            </a:r>
            <a:endParaRPr lang="en-US" b="1"/>
          </a:p>
        </c:rich>
      </c:tx>
      <c:overlay val="0"/>
      <c:spPr>
        <a:noFill/>
        <a:ln>
          <a:noFill/>
        </a:ln>
        <a:effectLst/>
      </c:spPr>
      <c:txPr>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ser>
          <c:idx val="0"/>
          <c:order val="0"/>
          <c:tx>
            <c:strRef>
              <c:f>Sheet1!$B$1</c:f>
              <c:strCache>
                <c:ptCount val="1"/>
                <c:pt idx="0">
                  <c:v>üldse ei nõustu</c:v>
                </c:pt>
              </c:strCache>
            </c:strRef>
          </c:tx>
          <c:spPr>
            <a:solidFill>
              <a:schemeClr val="accent4"/>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Minu töö tasustamise põhimõtted on arusaadavad</c:v>
                </c:pt>
                <c:pt idx="1">
                  <c:v>Minu töötasu on õiglane</c:v>
                </c:pt>
                <c:pt idx="2">
                  <c:v>Minu töötasu on motiveeriv</c:v>
                </c:pt>
                <c:pt idx="3">
                  <c:v>Minu töötasu on tööturul konkurentsivõimeline</c:v>
                </c:pt>
                <c:pt idx="4">
                  <c:v>Töötasu sõltub minu tööpanusest</c:v>
                </c:pt>
                <c:pt idx="5">
                  <c:v>Töötasu maksustamine on arusaadav</c:v>
                </c:pt>
              </c:strCache>
            </c:strRef>
          </c:cat>
          <c:val>
            <c:numRef>
              <c:f>Sheet1!$B$2:$B$7</c:f>
              <c:numCache>
                <c:formatCode>0%</c:formatCode>
                <c:ptCount val="6"/>
                <c:pt idx="0">
                  <c:v>4.8609211126310989E-2</c:v>
                </c:pt>
                <c:pt idx="1">
                  <c:v>0.15038759689922482</c:v>
                </c:pt>
                <c:pt idx="2">
                  <c:v>0.21513907888736891</c:v>
                </c:pt>
                <c:pt idx="3">
                  <c:v>0.17555859553123576</c:v>
                </c:pt>
                <c:pt idx="4">
                  <c:v>0.29129046967624261</c:v>
                </c:pt>
                <c:pt idx="5">
                  <c:v>4.2225262197902416E-2</c:v>
                </c:pt>
              </c:numCache>
            </c:numRef>
          </c:val>
          <c:extLst>
            <c:ext xmlns:c16="http://schemas.microsoft.com/office/drawing/2014/chart" uri="{C3380CC4-5D6E-409C-BE32-E72D297353CC}">
              <c16:uniqueId val="{00000000-7DC6-4492-8FA7-CC5147DD5CE9}"/>
            </c:ext>
          </c:extLst>
        </c:ser>
        <c:ser>
          <c:idx val="1"/>
          <c:order val="1"/>
          <c:tx>
            <c:strRef>
              <c:f>Sheet1!$C$1</c:f>
              <c:strCache>
                <c:ptCount val="1"/>
                <c:pt idx="0">
                  <c:v>pigem ei nõustu</c:v>
                </c:pt>
              </c:strCache>
            </c:strRef>
          </c:tx>
          <c:spPr>
            <a:solidFill>
              <a:schemeClr val="accent4">
                <a:lumMod val="60000"/>
                <a:lumOff val="40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Minu töö tasustamise põhimõtted on arusaadavad</c:v>
                </c:pt>
                <c:pt idx="1">
                  <c:v>Minu töötasu on õiglane</c:v>
                </c:pt>
                <c:pt idx="2">
                  <c:v>Minu töötasu on motiveeriv</c:v>
                </c:pt>
                <c:pt idx="3">
                  <c:v>Minu töötasu on tööturul konkurentsivõimeline</c:v>
                </c:pt>
                <c:pt idx="4">
                  <c:v>Töötasu sõltub minu tööpanusest</c:v>
                </c:pt>
                <c:pt idx="5">
                  <c:v>Töötasu maksustamine on arusaadav</c:v>
                </c:pt>
              </c:strCache>
            </c:strRef>
          </c:cat>
          <c:val>
            <c:numRef>
              <c:f>Sheet1!$C$2:$C$7</c:f>
              <c:numCache>
                <c:formatCode>0%</c:formatCode>
                <c:ptCount val="6"/>
                <c:pt idx="0">
                  <c:v>7.5148198814409484E-2</c:v>
                </c:pt>
                <c:pt idx="1">
                  <c:v>0.2379388964888281</c:v>
                </c:pt>
                <c:pt idx="2">
                  <c:v>0.24423164614683082</c:v>
                </c:pt>
                <c:pt idx="3">
                  <c:v>0.2227998176014592</c:v>
                </c:pt>
                <c:pt idx="4">
                  <c:v>0.25070679434564525</c:v>
                </c:pt>
                <c:pt idx="5">
                  <c:v>6.3383492932056543E-2</c:v>
                </c:pt>
              </c:numCache>
            </c:numRef>
          </c:val>
          <c:extLst>
            <c:ext xmlns:c16="http://schemas.microsoft.com/office/drawing/2014/chart" uri="{C3380CC4-5D6E-409C-BE32-E72D297353CC}">
              <c16:uniqueId val="{00000001-7DC6-4492-8FA7-CC5147DD5CE9}"/>
            </c:ext>
          </c:extLst>
        </c:ser>
        <c:ser>
          <c:idx val="2"/>
          <c:order val="2"/>
          <c:tx>
            <c:strRef>
              <c:f>Sheet1!$D$1</c:f>
              <c:strCache>
                <c:ptCount val="1"/>
                <c:pt idx="0">
                  <c:v>nii ja naa</c:v>
                </c:pt>
              </c:strCache>
            </c:strRef>
          </c:tx>
          <c:spPr>
            <a:solidFill>
              <a:schemeClr val="accent1"/>
            </a:solidFill>
            <a:ln>
              <a:noFill/>
            </a:ln>
            <a:effectLst/>
          </c:spPr>
          <c:invertIfNegative val="0"/>
          <c:cat>
            <c:strRef>
              <c:f>Sheet1!$A$2:$A$7</c:f>
              <c:strCache>
                <c:ptCount val="6"/>
                <c:pt idx="0">
                  <c:v>Minu töö tasustamise põhimõtted on arusaadavad</c:v>
                </c:pt>
                <c:pt idx="1">
                  <c:v>Minu töötasu on õiglane</c:v>
                </c:pt>
                <c:pt idx="2">
                  <c:v>Minu töötasu on motiveeriv</c:v>
                </c:pt>
                <c:pt idx="3">
                  <c:v>Minu töötasu on tööturul konkurentsivõimeline</c:v>
                </c:pt>
                <c:pt idx="4">
                  <c:v>Töötasu sõltub minu tööpanusest</c:v>
                </c:pt>
                <c:pt idx="5">
                  <c:v>Töötasu maksustamine on arusaadav</c:v>
                </c:pt>
              </c:strCache>
            </c:strRef>
          </c:cat>
          <c:val>
            <c:numRef>
              <c:f>Sheet1!$D$2:$D$7</c:f>
              <c:numCache>
                <c:formatCode>0%</c:formatCode>
                <c:ptCount val="6"/>
                <c:pt idx="0">
                  <c:v>0.17455540355677154</c:v>
                </c:pt>
                <c:pt idx="1">
                  <c:v>0.25316917464660282</c:v>
                </c:pt>
                <c:pt idx="2">
                  <c:v>0.24423164614683082</c:v>
                </c:pt>
                <c:pt idx="3">
                  <c:v>0.25709074327405379</c:v>
                </c:pt>
                <c:pt idx="4">
                  <c:v>0.19626082991336069</c:v>
                </c:pt>
                <c:pt idx="5">
                  <c:v>0.14810761513907889</c:v>
                </c:pt>
              </c:numCache>
            </c:numRef>
          </c:val>
          <c:extLst>
            <c:ext xmlns:c16="http://schemas.microsoft.com/office/drawing/2014/chart" uri="{C3380CC4-5D6E-409C-BE32-E72D297353CC}">
              <c16:uniqueId val="{00000002-7DC6-4492-8FA7-CC5147DD5CE9}"/>
            </c:ext>
          </c:extLst>
        </c:ser>
        <c:ser>
          <c:idx val="3"/>
          <c:order val="3"/>
          <c:tx>
            <c:strRef>
              <c:f>Sheet1!$E$1</c:f>
              <c:strCache>
                <c:ptCount val="1"/>
                <c:pt idx="0">
                  <c:v>pigem nõustun</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Minu töö tasustamise põhimõtted on arusaadavad</c:v>
                </c:pt>
                <c:pt idx="1">
                  <c:v>Minu töötasu on õiglane</c:v>
                </c:pt>
                <c:pt idx="2">
                  <c:v>Minu töötasu on motiveeriv</c:v>
                </c:pt>
                <c:pt idx="3">
                  <c:v>Minu töötasu on tööturul konkurentsivõimeline</c:v>
                </c:pt>
                <c:pt idx="4">
                  <c:v>Töötasu sõltub minu tööpanusest</c:v>
                </c:pt>
                <c:pt idx="5">
                  <c:v>Töötasu maksustamine on arusaadav</c:v>
                </c:pt>
              </c:strCache>
            </c:strRef>
          </c:cat>
          <c:val>
            <c:numRef>
              <c:f>Sheet1!$E$2:$E$7</c:f>
              <c:numCache>
                <c:formatCode>0%</c:formatCode>
                <c:ptCount val="6"/>
                <c:pt idx="0">
                  <c:v>0.27478340173278615</c:v>
                </c:pt>
                <c:pt idx="1">
                  <c:v>0.21833105335157318</c:v>
                </c:pt>
                <c:pt idx="2">
                  <c:v>0.18504331965344278</c:v>
                </c:pt>
                <c:pt idx="3">
                  <c:v>0.19835841313269495</c:v>
                </c:pt>
                <c:pt idx="4">
                  <c:v>0.13625170998632011</c:v>
                </c:pt>
                <c:pt idx="5">
                  <c:v>0.29083447332421342</c:v>
                </c:pt>
              </c:numCache>
            </c:numRef>
          </c:val>
          <c:extLst>
            <c:ext xmlns:c16="http://schemas.microsoft.com/office/drawing/2014/chart" uri="{C3380CC4-5D6E-409C-BE32-E72D297353CC}">
              <c16:uniqueId val="{00000003-7DC6-4492-8FA7-CC5147DD5CE9}"/>
            </c:ext>
          </c:extLst>
        </c:ser>
        <c:ser>
          <c:idx val="4"/>
          <c:order val="4"/>
          <c:tx>
            <c:strRef>
              <c:f>Sheet1!$F$1</c:f>
              <c:strCache>
                <c:ptCount val="1"/>
                <c:pt idx="0">
                  <c:v>nõustun täiesti</c:v>
                </c:pt>
              </c:strCache>
            </c:strRef>
          </c:tx>
          <c:spPr>
            <a:solidFill>
              <a:schemeClr val="accent2">
                <a:lumMod val="90000"/>
                <a:lumOff val="10000"/>
              </a:schemeClr>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Minu töö tasustamise põhimõtted on arusaadavad</c:v>
                </c:pt>
                <c:pt idx="1">
                  <c:v>Minu töötasu on õiglane</c:v>
                </c:pt>
                <c:pt idx="2">
                  <c:v>Minu töötasu on motiveeriv</c:v>
                </c:pt>
                <c:pt idx="3">
                  <c:v>Minu töötasu on tööturul konkurentsivõimeline</c:v>
                </c:pt>
                <c:pt idx="4">
                  <c:v>Töötasu sõltub minu tööpanusest</c:v>
                </c:pt>
                <c:pt idx="5">
                  <c:v>Töötasu maksustamine on arusaadav</c:v>
                </c:pt>
              </c:strCache>
            </c:strRef>
          </c:cat>
          <c:val>
            <c:numRef>
              <c:f>Sheet1!$F$2:$F$7</c:f>
              <c:numCache>
                <c:formatCode>0%</c:formatCode>
                <c:ptCount val="6"/>
                <c:pt idx="0">
                  <c:v>0.40984952120383039</c:v>
                </c:pt>
                <c:pt idx="1">
                  <c:v>0.12366621067031464</c:v>
                </c:pt>
                <c:pt idx="2">
                  <c:v>9.8404012767897855E-2</c:v>
                </c:pt>
                <c:pt idx="3">
                  <c:v>0.10360237118103055</c:v>
                </c:pt>
                <c:pt idx="4">
                  <c:v>0.10533515731874145</c:v>
                </c:pt>
                <c:pt idx="5">
                  <c:v>0.42863657090743273</c:v>
                </c:pt>
              </c:numCache>
            </c:numRef>
          </c:val>
          <c:extLst>
            <c:ext xmlns:c16="http://schemas.microsoft.com/office/drawing/2014/chart" uri="{C3380CC4-5D6E-409C-BE32-E72D297353CC}">
              <c16:uniqueId val="{00000004-7DC6-4492-8FA7-CC5147DD5CE9}"/>
            </c:ext>
          </c:extLst>
        </c:ser>
        <c:ser>
          <c:idx val="5"/>
          <c:order val="5"/>
          <c:tx>
            <c:strRef>
              <c:f>Sheet1!$G$1</c:f>
              <c:strCache>
                <c:ptCount val="1"/>
                <c:pt idx="0">
                  <c:v>ei oska hinnata</c:v>
                </c:pt>
              </c:strCache>
            </c:strRef>
          </c:tx>
          <c:spPr>
            <a:solidFill>
              <a:schemeClr val="bg2"/>
            </a:solidFill>
            <a:ln>
              <a:noFill/>
            </a:ln>
            <a:effectLst/>
          </c:spPr>
          <c:invertIfNegative val="0"/>
          <c:cat>
            <c:strRef>
              <c:f>Sheet1!$A$2:$A$7</c:f>
              <c:strCache>
                <c:ptCount val="6"/>
                <c:pt idx="0">
                  <c:v>Minu töö tasustamise põhimõtted on arusaadavad</c:v>
                </c:pt>
                <c:pt idx="1">
                  <c:v>Minu töötasu on õiglane</c:v>
                </c:pt>
                <c:pt idx="2">
                  <c:v>Minu töötasu on motiveeriv</c:v>
                </c:pt>
                <c:pt idx="3">
                  <c:v>Minu töötasu on tööturul konkurentsivõimeline</c:v>
                </c:pt>
                <c:pt idx="4">
                  <c:v>Töötasu sõltub minu tööpanusest</c:v>
                </c:pt>
                <c:pt idx="5">
                  <c:v>Töötasu maksustamine on arusaadav</c:v>
                </c:pt>
              </c:strCache>
            </c:strRef>
          </c:cat>
          <c:val>
            <c:numRef>
              <c:f>Sheet1!$G$2:$G$7</c:f>
              <c:numCache>
                <c:formatCode>0%</c:formatCode>
                <c:ptCount val="6"/>
                <c:pt idx="0">
                  <c:v>1.7054263565891473E-2</c:v>
                </c:pt>
                <c:pt idx="1">
                  <c:v>1.6507067943456452E-2</c:v>
                </c:pt>
                <c:pt idx="2">
                  <c:v>1.2950296397628819E-2</c:v>
                </c:pt>
                <c:pt idx="3">
                  <c:v>4.2590059279525763E-2</c:v>
                </c:pt>
                <c:pt idx="4">
                  <c:v>2.0155038759689922E-2</c:v>
                </c:pt>
                <c:pt idx="5">
                  <c:v>2.6812585499316005E-2</c:v>
                </c:pt>
              </c:numCache>
            </c:numRef>
          </c:val>
          <c:extLst>
            <c:ext xmlns:c16="http://schemas.microsoft.com/office/drawing/2014/chart" uri="{C3380CC4-5D6E-409C-BE32-E72D297353CC}">
              <c16:uniqueId val="{00000005-7DC6-4492-8FA7-CC5147DD5CE9}"/>
            </c:ext>
          </c:extLst>
        </c:ser>
        <c:dLbls>
          <c:showLegendKey val="0"/>
          <c:showVal val="0"/>
          <c:showCatName val="0"/>
          <c:showSerName val="0"/>
          <c:showPercent val="0"/>
          <c:showBubbleSize val="0"/>
        </c:dLbls>
        <c:gapWidth val="150"/>
        <c:overlap val="100"/>
        <c:axId val="1204117712"/>
        <c:axId val="1091559472"/>
      </c:barChart>
      <c:catAx>
        <c:axId val="1204117712"/>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091559472"/>
        <c:crosses val="autoZero"/>
        <c:auto val="1"/>
        <c:lblAlgn val="ctr"/>
        <c:lblOffset val="100"/>
        <c:noMultiLvlLbl val="0"/>
      </c:catAx>
      <c:valAx>
        <c:axId val="1091559472"/>
        <c:scaling>
          <c:orientation val="minMax"/>
          <c:max val="1"/>
        </c:scaling>
        <c:delete val="0"/>
        <c:axPos val="b"/>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20411771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r>
              <a:rPr lang="et-EE" b="1"/>
              <a:t>Töötajad netotöötasu gruppide järgi</a:t>
            </a:r>
            <a:endParaRPr lang="en-US" b="1"/>
          </a:p>
        </c:rich>
      </c:tx>
      <c:overlay val="0"/>
      <c:spPr>
        <a:noFill/>
        <a:ln>
          <a:noFill/>
        </a:ln>
        <a:effectLst/>
      </c:spPr>
      <c:txPr>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Kevad 2016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265–399 eurot</c:v>
                </c:pt>
                <c:pt idx="1">
                  <c:v>400–599 eurot</c:v>
                </c:pt>
                <c:pt idx="2">
                  <c:v>600–799 eurot</c:v>
                </c:pt>
                <c:pt idx="3">
                  <c:v>800–999 eurot</c:v>
                </c:pt>
                <c:pt idx="4">
                  <c:v>1000–1199 eurot</c:v>
                </c:pt>
                <c:pt idx="5">
                  <c:v>1200–1399 eurot</c:v>
                </c:pt>
                <c:pt idx="6">
                  <c:v>1400–1599 eurot</c:v>
                </c:pt>
                <c:pt idx="7">
                  <c:v>1600–1799 eurot</c:v>
                </c:pt>
                <c:pt idx="8">
                  <c:v>1800–1999 eurot</c:v>
                </c:pt>
                <c:pt idx="9">
                  <c:v>2000–2199 eurot</c:v>
                </c:pt>
                <c:pt idx="10">
                  <c:v>2200–2399 eurot</c:v>
                </c:pt>
                <c:pt idx="11">
                  <c:v>2400–2599 eurot</c:v>
                </c:pt>
                <c:pt idx="12">
                  <c:v>2600–2799 eurot</c:v>
                </c:pt>
                <c:pt idx="13">
                  <c:v>2800–2999 eurot</c:v>
                </c:pt>
                <c:pt idx="14">
                  <c:v>3000 ja rohkem</c:v>
                </c:pt>
              </c:strCache>
            </c:strRef>
          </c:cat>
          <c:val>
            <c:numRef>
              <c:f>Sheet1!$B$2:$B$16</c:f>
              <c:numCache>
                <c:formatCode>0%</c:formatCode>
                <c:ptCount val="15"/>
                <c:pt idx="0">
                  <c:v>5.6663168940188878E-2</c:v>
                </c:pt>
                <c:pt idx="1">
                  <c:v>0.19698559572641419</c:v>
                </c:pt>
                <c:pt idx="2">
                  <c:v>0.21014976628827625</c:v>
                </c:pt>
                <c:pt idx="3">
                  <c:v>0.19946580177430126</c:v>
                </c:pt>
                <c:pt idx="4">
                  <c:v>0.13250023848135076</c:v>
                </c:pt>
                <c:pt idx="5">
                  <c:v>7.736335018601545E-2</c:v>
                </c:pt>
                <c:pt idx="6">
                  <c:v>4.7410092530764093E-2</c:v>
                </c:pt>
                <c:pt idx="7">
                  <c:v>2.3943527616140419E-2</c:v>
                </c:pt>
                <c:pt idx="8">
                  <c:v>1.4881236287322332E-2</c:v>
                </c:pt>
                <c:pt idx="9">
                  <c:v>1.6121339311265859E-2</c:v>
                </c:pt>
                <c:pt idx="10">
                  <c:v>6.8682629018410758E-3</c:v>
                </c:pt>
                <c:pt idx="11">
                  <c:v>5.3419822569875037E-3</c:v>
                </c:pt>
                <c:pt idx="12">
                  <c:v>2.7663836687971E-3</c:v>
                </c:pt>
                <c:pt idx="13">
                  <c:v>2.0986358866736622E-3</c:v>
                </c:pt>
                <c:pt idx="14">
                  <c:v>7.4406181436611658E-3</c:v>
                </c:pt>
              </c:numCache>
            </c:numRef>
          </c:val>
          <c:extLst>
            <c:ext xmlns:c16="http://schemas.microsoft.com/office/drawing/2014/chart" uri="{C3380CC4-5D6E-409C-BE32-E72D297353CC}">
              <c16:uniqueId val="{00000000-FDED-4016-BF88-87C682A4E43F}"/>
            </c:ext>
          </c:extLst>
        </c:ser>
        <c:ser>
          <c:idx val="1"/>
          <c:order val="1"/>
          <c:tx>
            <c:strRef>
              <c:f>Sheet1!$C$1</c:f>
              <c:strCache>
                <c:ptCount val="1"/>
                <c:pt idx="0">
                  <c:v>Kevad 2017</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265–399 eurot</c:v>
                </c:pt>
                <c:pt idx="1">
                  <c:v>400–599 eurot</c:v>
                </c:pt>
                <c:pt idx="2">
                  <c:v>600–799 eurot</c:v>
                </c:pt>
                <c:pt idx="3">
                  <c:v>800–999 eurot</c:v>
                </c:pt>
                <c:pt idx="4">
                  <c:v>1000–1199 eurot</c:v>
                </c:pt>
                <c:pt idx="5">
                  <c:v>1200–1399 eurot</c:v>
                </c:pt>
                <c:pt idx="6">
                  <c:v>1400–1599 eurot</c:v>
                </c:pt>
                <c:pt idx="7">
                  <c:v>1600–1799 eurot</c:v>
                </c:pt>
                <c:pt idx="8">
                  <c:v>1800–1999 eurot</c:v>
                </c:pt>
                <c:pt idx="9">
                  <c:v>2000–2199 eurot</c:v>
                </c:pt>
                <c:pt idx="10">
                  <c:v>2200–2399 eurot</c:v>
                </c:pt>
                <c:pt idx="11">
                  <c:v>2400–2599 eurot</c:v>
                </c:pt>
                <c:pt idx="12">
                  <c:v>2600–2799 eurot</c:v>
                </c:pt>
                <c:pt idx="13">
                  <c:v>2800–2999 eurot</c:v>
                </c:pt>
                <c:pt idx="14">
                  <c:v>3000 ja rohkem</c:v>
                </c:pt>
              </c:strCache>
            </c:strRef>
          </c:cat>
          <c:val>
            <c:numRef>
              <c:f>Sheet1!$C$2:$C$16</c:f>
              <c:numCache>
                <c:formatCode>0%</c:formatCode>
                <c:ptCount val="15"/>
                <c:pt idx="0">
                  <c:v>3.7047302291204731E-2</c:v>
                </c:pt>
                <c:pt idx="1">
                  <c:v>0.18403547671840353</c:v>
                </c:pt>
                <c:pt idx="2">
                  <c:v>0.19567627494456763</c:v>
                </c:pt>
                <c:pt idx="3">
                  <c:v>0.20482261640798227</c:v>
                </c:pt>
                <c:pt idx="4">
                  <c:v>0.13793422025129343</c:v>
                </c:pt>
                <c:pt idx="5">
                  <c:v>8.2224685883222473E-2</c:v>
                </c:pt>
                <c:pt idx="6">
                  <c:v>5.7926829268292686E-2</c:v>
                </c:pt>
                <c:pt idx="7">
                  <c:v>2.91019955654102E-2</c:v>
                </c:pt>
                <c:pt idx="8">
                  <c:v>2.2172949002217297E-2</c:v>
                </c:pt>
                <c:pt idx="9">
                  <c:v>1.6537324464153732E-2</c:v>
                </c:pt>
                <c:pt idx="10">
                  <c:v>9.0539541759053956E-3</c:v>
                </c:pt>
                <c:pt idx="11">
                  <c:v>7.4833702882483371E-3</c:v>
                </c:pt>
                <c:pt idx="12">
                  <c:v>4.434589800443459E-3</c:v>
                </c:pt>
                <c:pt idx="13">
                  <c:v>2.9563932002956393E-3</c:v>
                </c:pt>
                <c:pt idx="14">
                  <c:v>8.5920177383592023E-3</c:v>
                </c:pt>
              </c:numCache>
            </c:numRef>
          </c:val>
          <c:extLst>
            <c:ext xmlns:c16="http://schemas.microsoft.com/office/drawing/2014/chart" uri="{C3380CC4-5D6E-409C-BE32-E72D297353CC}">
              <c16:uniqueId val="{00000001-FDED-4016-BF88-87C682A4E43F}"/>
            </c:ext>
          </c:extLst>
        </c:ser>
        <c:dLbls>
          <c:showLegendKey val="0"/>
          <c:showVal val="0"/>
          <c:showCatName val="0"/>
          <c:showSerName val="0"/>
          <c:showPercent val="0"/>
          <c:showBubbleSize val="0"/>
        </c:dLbls>
        <c:gapWidth val="72"/>
        <c:axId val="1197916704"/>
        <c:axId val="1082962880"/>
      </c:barChart>
      <c:catAx>
        <c:axId val="1197916704"/>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082962880"/>
        <c:crosses val="autoZero"/>
        <c:auto val="1"/>
        <c:lblAlgn val="ctr"/>
        <c:lblOffset val="100"/>
        <c:noMultiLvlLbl val="0"/>
      </c:catAx>
      <c:valAx>
        <c:axId val="1082962880"/>
        <c:scaling>
          <c:orientation val="minMax"/>
          <c:max val="0.30000000000000004"/>
        </c:scaling>
        <c:delete val="0"/>
        <c:axPos val="b"/>
        <c:numFmt formatCode="0%" sourceLinked="1"/>
        <c:majorTickMark val="none"/>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1979167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r>
              <a:rPr lang="et-EE"/>
              <a:t>Töötajate n</a:t>
            </a:r>
            <a:r>
              <a:rPr lang="en-US"/>
              <a:t>etotöötasu</a:t>
            </a:r>
            <a:r>
              <a:rPr lang="et-EE"/>
              <a:t> OOTUSE</a:t>
            </a:r>
            <a:r>
              <a:rPr lang="et-EE" baseline="0"/>
              <a:t> muutus</a:t>
            </a:r>
            <a:endParaRPr lang="et-EE"/>
          </a:p>
        </c:rich>
      </c:tx>
      <c:overlay val="0"/>
      <c:spPr>
        <a:noFill/>
        <a:ln>
          <a:noFill/>
        </a:ln>
        <a:effectLst/>
      </c:spPr>
      <c:txPr>
        <a:bodyPr rot="0" spcFirstLastPara="1" vertOverflow="ellipsis" vert="horz" wrap="square" anchor="ctr" anchorCtr="1"/>
        <a:lstStyle/>
        <a:p>
          <a:pPr>
            <a:defRPr sz="132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lineChart>
        <c:grouping val="standard"/>
        <c:varyColors val="0"/>
        <c:ser>
          <c:idx val="0"/>
          <c:order val="0"/>
          <c:tx>
            <c:strRef>
              <c:f>Sheet1!$B$1</c:f>
              <c:strCache>
                <c:ptCount val="1"/>
                <c:pt idx="0">
                  <c:v>P10</c:v>
                </c:pt>
              </c:strCache>
            </c:strRef>
          </c:tx>
          <c:spPr>
            <a:ln w="15875" cap="rnd">
              <a:solidFill>
                <a:schemeClr val="accent1">
                  <a:lumMod val="75000"/>
                </a:schemeClr>
              </a:solidFill>
              <a:round/>
            </a:ln>
            <a:effectLst/>
          </c:spPr>
          <c:marker>
            <c:symbol val="square"/>
            <c:size val="5"/>
            <c:spPr>
              <a:solidFill>
                <a:schemeClr val="accent1">
                  <a:lumMod val="75000"/>
                </a:schemeClr>
              </a:solidFill>
              <a:ln w="9525">
                <a:solidFill>
                  <a:schemeClr val="accent1">
                    <a:lumMod val="75000"/>
                  </a:schemeClr>
                </a:solidFill>
              </a:ln>
              <a:effectLst/>
            </c:spPr>
          </c:marker>
          <c:dLbls>
            <c:spPr>
              <a:solidFill>
                <a:schemeClr val="accent1">
                  <a:lumMod val="75000"/>
                </a:schemeClr>
              </a:solid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Sheet1!$B$2:$B$11</c:f>
              <c:numCache>
                <c:formatCode>General</c:formatCode>
                <c:ptCount val="10"/>
                <c:pt idx="0">
                  <c:v>550</c:v>
                </c:pt>
                <c:pt idx="1">
                  <c:v>600</c:v>
                </c:pt>
                <c:pt idx="2">
                  <c:v>550</c:v>
                </c:pt>
                <c:pt idx="3">
                  <c:v>650</c:v>
                </c:pt>
                <c:pt idx="4" formatCode="0">
                  <c:v>700</c:v>
                </c:pt>
                <c:pt idx="5">
                  <c:v>650</c:v>
                </c:pt>
                <c:pt idx="6">
                  <c:v>700</c:v>
                </c:pt>
                <c:pt idx="7">
                  <c:v>700</c:v>
                </c:pt>
                <c:pt idx="8">
                  <c:v>700</c:v>
                </c:pt>
                <c:pt idx="9">
                  <c:v>800</c:v>
                </c:pt>
              </c:numCache>
            </c:numRef>
          </c:val>
          <c:smooth val="0"/>
          <c:extLst>
            <c:ext xmlns:c16="http://schemas.microsoft.com/office/drawing/2014/chart" uri="{C3380CC4-5D6E-409C-BE32-E72D297353CC}">
              <c16:uniqueId val="{00000000-A7AC-49BC-A68A-459CA16BB6C5}"/>
            </c:ext>
          </c:extLst>
        </c:ser>
        <c:ser>
          <c:idx val="1"/>
          <c:order val="1"/>
          <c:tx>
            <c:strRef>
              <c:f>Sheet1!$C$1</c:f>
              <c:strCache>
                <c:ptCount val="1"/>
                <c:pt idx="0">
                  <c:v>Q1</c:v>
                </c:pt>
              </c:strCache>
            </c:strRef>
          </c:tx>
          <c:spPr>
            <a:ln w="15875" cap="rnd">
              <a:solidFill>
                <a:schemeClr val="accent2">
                  <a:lumMod val="90000"/>
                  <a:lumOff val="10000"/>
                </a:schemeClr>
              </a:solidFill>
              <a:round/>
            </a:ln>
            <a:effectLst/>
          </c:spPr>
          <c:marker>
            <c:symbol val="square"/>
            <c:size val="5"/>
            <c:spPr>
              <a:solidFill>
                <a:schemeClr val="accent2">
                  <a:lumMod val="90000"/>
                  <a:lumOff val="10000"/>
                </a:schemeClr>
              </a:solidFill>
              <a:ln w="9525">
                <a:solidFill>
                  <a:schemeClr val="accent2">
                    <a:lumMod val="90000"/>
                    <a:lumOff val="10000"/>
                  </a:schemeClr>
                </a:solidFill>
              </a:ln>
              <a:effectLst/>
            </c:spPr>
          </c:marker>
          <c:dLbls>
            <c:spPr>
              <a:solidFill>
                <a:schemeClr val="accent2">
                  <a:lumMod val="90000"/>
                  <a:lumOff val="10000"/>
                </a:schemeClr>
              </a:solid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Sheet1!$C$2:$C$11</c:f>
              <c:numCache>
                <c:formatCode>General</c:formatCode>
                <c:ptCount val="10"/>
                <c:pt idx="0">
                  <c:v>700</c:v>
                </c:pt>
                <c:pt idx="1">
                  <c:v>800</c:v>
                </c:pt>
                <c:pt idx="2">
                  <c:v>700</c:v>
                </c:pt>
                <c:pt idx="3">
                  <c:v>800</c:v>
                </c:pt>
                <c:pt idx="4" formatCode="0">
                  <c:v>900</c:v>
                </c:pt>
                <c:pt idx="5">
                  <c:v>800</c:v>
                </c:pt>
                <c:pt idx="6">
                  <c:v>900</c:v>
                </c:pt>
                <c:pt idx="7">
                  <c:v>900</c:v>
                </c:pt>
                <c:pt idx="8">
                  <c:v>1000</c:v>
                </c:pt>
                <c:pt idx="9">
                  <c:v>1000</c:v>
                </c:pt>
              </c:numCache>
            </c:numRef>
          </c:val>
          <c:smooth val="0"/>
          <c:extLst>
            <c:ext xmlns:c16="http://schemas.microsoft.com/office/drawing/2014/chart" uri="{C3380CC4-5D6E-409C-BE32-E72D297353CC}">
              <c16:uniqueId val="{00000001-A7AC-49BC-A68A-459CA16BB6C5}"/>
            </c:ext>
          </c:extLst>
        </c:ser>
        <c:ser>
          <c:idx val="2"/>
          <c:order val="2"/>
          <c:tx>
            <c:strRef>
              <c:f>Sheet1!$D$1</c:f>
              <c:strCache>
                <c:ptCount val="1"/>
                <c:pt idx="0">
                  <c:v>Q3</c:v>
                </c:pt>
              </c:strCache>
            </c:strRef>
          </c:tx>
          <c:spPr>
            <a:ln w="15875" cap="rnd">
              <a:solidFill>
                <a:schemeClr val="accent2">
                  <a:lumMod val="90000"/>
                  <a:lumOff val="10000"/>
                </a:schemeClr>
              </a:solidFill>
              <a:round/>
            </a:ln>
            <a:effectLst/>
          </c:spPr>
          <c:marker>
            <c:symbol val="square"/>
            <c:size val="5"/>
            <c:spPr>
              <a:solidFill>
                <a:schemeClr val="accent2">
                  <a:lumMod val="90000"/>
                  <a:lumOff val="10000"/>
                </a:schemeClr>
              </a:solidFill>
              <a:ln w="9525">
                <a:solidFill>
                  <a:schemeClr val="accent2">
                    <a:lumMod val="90000"/>
                    <a:lumOff val="10000"/>
                  </a:schemeClr>
                </a:solidFill>
              </a:ln>
              <a:effectLst/>
            </c:spPr>
          </c:marker>
          <c:dLbls>
            <c:spPr>
              <a:solidFill>
                <a:schemeClr val="accent2">
                  <a:lumMod val="90000"/>
                  <a:lumOff val="10000"/>
                </a:schemeClr>
              </a:solidFill>
              <a:ln>
                <a:no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Sheet1!$D$2:$D$11</c:f>
              <c:numCache>
                <c:formatCode>General</c:formatCode>
                <c:ptCount val="10"/>
                <c:pt idx="0">
                  <c:v>1500</c:v>
                </c:pt>
                <c:pt idx="1">
                  <c:v>1500</c:v>
                </c:pt>
                <c:pt idx="2">
                  <c:v>1400</c:v>
                </c:pt>
                <c:pt idx="3">
                  <c:v>1500</c:v>
                </c:pt>
                <c:pt idx="4" formatCode="0">
                  <c:v>1600</c:v>
                </c:pt>
                <c:pt idx="5">
                  <c:v>1500</c:v>
                </c:pt>
                <c:pt idx="6">
                  <c:v>1500</c:v>
                </c:pt>
                <c:pt idx="7">
                  <c:v>1700</c:v>
                </c:pt>
                <c:pt idx="8">
                  <c:v>1800</c:v>
                </c:pt>
                <c:pt idx="9">
                  <c:v>1800</c:v>
                </c:pt>
              </c:numCache>
            </c:numRef>
          </c:val>
          <c:smooth val="0"/>
          <c:extLst>
            <c:ext xmlns:c16="http://schemas.microsoft.com/office/drawing/2014/chart" uri="{C3380CC4-5D6E-409C-BE32-E72D297353CC}">
              <c16:uniqueId val="{00000002-A7AC-49BC-A68A-459CA16BB6C5}"/>
            </c:ext>
          </c:extLst>
        </c:ser>
        <c:ser>
          <c:idx val="3"/>
          <c:order val="3"/>
          <c:tx>
            <c:strRef>
              <c:f>Sheet1!$E$1</c:f>
              <c:strCache>
                <c:ptCount val="1"/>
                <c:pt idx="0">
                  <c:v>P90</c:v>
                </c:pt>
              </c:strCache>
            </c:strRef>
          </c:tx>
          <c:spPr>
            <a:ln w="15875" cap="rnd">
              <a:solidFill>
                <a:schemeClr val="accent1">
                  <a:lumMod val="75000"/>
                </a:schemeClr>
              </a:solidFill>
              <a:round/>
            </a:ln>
            <a:effectLst/>
          </c:spPr>
          <c:marker>
            <c:symbol val="square"/>
            <c:size val="5"/>
            <c:spPr>
              <a:solidFill>
                <a:schemeClr val="accent1">
                  <a:lumMod val="75000"/>
                </a:schemeClr>
              </a:solidFill>
              <a:ln w="9525">
                <a:solidFill>
                  <a:schemeClr val="accent1">
                    <a:lumMod val="75000"/>
                  </a:schemeClr>
                </a:solidFill>
              </a:ln>
              <a:effectLst/>
            </c:spPr>
          </c:marker>
          <c:dLbls>
            <c:spPr>
              <a:solidFill>
                <a:schemeClr val="accent1">
                  <a:lumMod val="75000"/>
                </a:schemeClr>
              </a:solidFill>
              <a:ln>
                <a:solidFill>
                  <a:schemeClr val="accent1">
                    <a:lumMod val="75000"/>
                  </a:schemeClr>
                </a:solidFill>
              </a:ln>
              <a:effectLst/>
            </c:spPr>
            <c:txPr>
              <a:bodyPr rot="0" spcFirstLastPara="1" vertOverflow="ellipsis" vert="horz" wrap="square" anchor="ctr" anchorCtr="1"/>
              <a:lstStyle/>
              <a:p>
                <a:pPr>
                  <a:defRPr sz="10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Sheet1!$E$2:$E$11</c:f>
              <c:numCache>
                <c:formatCode>General</c:formatCode>
                <c:ptCount val="10"/>
                <c:pt idx="0">
                  <c:v>2000</c:v>
                </c:pt>
                <c:pt idx="1">
                  <c:v>2000</c:v>
                </c:pt>
                <c:pt idx="2">
                  <c:v>2000</c:v>
                </c:pt>
                <c:pt idx="3">
                  <c:v>2200</c:v>
                </c:pt>
                <c:pt idx="4" formatCode="0">
                  <c:v>2200</c:v>
                </c:pt>
                <c:pt idx="5">
                  <c:v>2000</c:v>
                </c:pt>
                <c:pt idx="6">
                  <c:v>2000</c:v>
                </c:pt>
                <c:pt idx="7">
                  <c:v>2500</c:v>
                </c:pt>
                <c:pt idx="8">
                  <c:v>2500</c:v>
                </c:pt>
                <c:pt idx="9">
                  <c:v>2500</c:v>
                </c:pt>
              </c:numCache>
            </c:numRef>
          </c:val>
          <c:smooth val="0"/>
          <c:extLst>
            <c:ext xmlns:c16="http://schemas.microsoft.com/office/drawing/2014/chart" uri="{C3380CC4-5D6E-409C-BE32-E72D297353CC}">
              <c16:uniqueId val="{00000003-A7AC-49BC-A68A-459CA16BB6C5}"/>
            </c:ext>
          </c:extLst>
        </c:ser>
        <c:ser>
          <c:idx val="4"/>
          <c:order val="4"/>
          <c:tx>
            <c:strRef>
              <c:f>Sheet1!$F$1</c:f>
              <c:strCache>
                <c:ptCount val="1"/>
                <c:pt idx="0">
                  <c:v>Keskmine</c:v>
                </c:pt>
              </c:strCache>
            </c:strRef>
          </c:tx>
          <c:spPr>
            <a:ln w="15875" cap="rnd">
              <a:solidFill>
                <a:srgbClr val="C00000"/>
              </a:solidFill>
              <a:round/>
            </a:ln>
            <a:effectLst/>
          </c:spPr>
          <c:marker>
            <c:symbol val="square"/>
            <c:size val="5"/>
            <c:spPr>
              <a:solidFill>
                <a:srgbClr val="C00000"/>
              </a:solidFill>
              <a:ln w="9525">
                <a:solidFill>
                  <a:srgbClr val="C00000"/>
                </a:solidFill>
              </a:ln>
              <a:effectLst/>
            </c:spPr>
          </c:marker>
          <c:dLbls>
            <c:spPr>
              <a:solidFill>
                <a:srgbClr val="C00000"/>
              </a:solid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Sheet1!$F$2:$F$11</c:f>
              <c:numCache>
                <c:formatCode>General</c:formatCode>
                <c:ptCount val="10"/>
                <c:pt idx="0">
                  <c:v>1186</c:v>
                </c:pt>
                <c:pt idx="1">
                  <c:v>1201</c:v>
                </c:pt>
                <c:pt idx="2">
                  <c:v>1141</c:v>
                </c:pt>
                <c:pt idx="3">
                  <c:v>1352</c:v>
                </c:pt>
                <c:pt idx="4">
                  <c:v>1378</c:v>
                </c:pt>
                <c:pt idx="5">
                  <c:v>1304</c:v>
                </c:pt>
                <c:pt idx="6">
                  <c:v>1344</c:v>
                </c:pt>
                <c:pt idx="7" formatCode="0">
                  <c:v>1434.4086311704616</c:v>
                </c:pt>
                <c:pt idx="8" formatCode="0">
                  <c:v>1455.7411893203885</c:v>
                </c:pt>
                <c:pt idx="9" formatCode="0">
                  <c:v>1490.4143924287382</c:v>
                </c:pt>
              </c:numCache>
            </c:numRef>
          </c:val>
          <c:smooth val="0"/>
          <c:extLst>
            <c:ext xmlns:c16="http://schemas.microsoft.com/office/drawing/2014/chart" uri="{C3380CC4-5D6E-409C-BE32-E72D297353CC}">
              <c16:uniqueId val="{00000004-A7AC-49BC-A68A-459CA16BB6C5}"/>
            </c:ext>
          </c:extLst>
        </c:ser>
        <c:ser>
          <c:idx val="5"/>
          <c:order val="5"/>
          <c:tx>
            <c:strRef>
              <c:f>Sheet1!$G$1</c:f>
              <c:strCache>
                <c:ptCount val="1"/>
                <c:pt idx="0">
                  <c:v>Mediaan</c:v>
                </c:pt>
              </c:strCache>
            </c:strRef>
          </c:tx>
          <c:spPr>
            <a:ln w="15875" cap="rnd">
              <a:solidFill>
                <a:srgbClr val="F37122"/>
              </a:solidFill>
              <a:round/>
            </a:ln>
            <a:effectLst/>
          </c:spPr>
          <c:marker>
            <c:symbol val="square"/>
            <c:size val="5"/>
            <c:spPr>
              <a:solidFill>
                <a:srgbClr val="F37122"/>
              </a:solidFill>
              <a:ln w="9525">
                <a:solidFill>
                  <a:srgbClr val="F37122"/>
                </a:solidFill>
              </a:ln>
              <a:effectLst/>
            </c:spPr>
          </c:marker>
          <c:dLbls>
            <c:spPr>
              <a:solidFill>
                <a:srgbClr val="F37122"/>
              </a:solidFill>
              <a:ln>
                <a:noFill/>
              </a:ln>
              <a:effectLst/>
            </c:spPr>
            <c:txPr>
              <a:bodyPr rot="0" spcFirstLastPara="1" vertOverflow="ellipsis" vert="horz" wrap="square" anchor="ctr" anchorCtr="1"/>
              <a:lstStyle/>
              <a:p>
                <a:pPr>
                  <a:defRPr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Sheet1!$G$2:$G$11</c:f>
              <c:numCache>
                <c:formatCode>General</c:formatCode>
                <c:ptCount val="10"/>
                <c:pt idx="0">
                  <c:v>1000</c:v>
                </c:pt>
                <c:pt idx="1">
                  <c:v>1000</c:v>
                </c:pt>
                <c:pt idx="2">
                  <c:v>1000</c:v>
                </c:pt>
                <c:pt idx="3">
                  <c:v>1200</c:v>
                </c:pt>
                <c:pt idx="4">
                  <c:v>1200</c:v>
                </c:pt>
                <c:pt idx="5">
                  <c:v>1100</c:v>
                </c:pt>
                <c:pt idx="6">
                  <c:v>1200</c:v>
                </c:pt>
                <c:pt idx="7">
                  <c:v>1200</c:v>
                </c:pt>
                <c:pt idx="8">
                  <c:v>1200</c:v>
                </c:pt>
                <c:pt idx="9">
                  <c:v>1300</c:v>
                </c:pt>
              </c:numCache>
            </c:numRef>
          </c:val>
          <c:smooth val="0"/>
          <c:extLst>
            <c:ext xmlns:c16="http://schemas.microsoft.com/office/drawing/2014/chart" uri="{C3380CC4-5D6E-409C-BE32-E72D297353CC}">
              <c16:uniqueId val="{00000005-A7AC-49BC-A68A-459CA16BB6C5}"/>
            </c:ext>
          </c:extLst>
        </c:ser>
        <c:dLbls>
          <c:showLegendKey val="0"/>
          <c:showVal val="0"/>
          <c:showCatName val="0"/>
          <c:showSerName val="0"/>
          <c:showPercent val="0"/>
          <c:showBubbleSize val="0"/>
        </c:dLbls>
        <c:marker val="1"/>
        <c:smooth val="0"/>
        <c:axId val="-1732411744"/>
        <c:axId val="-1732411200"/>
      </c:lineChart>
      <c:catAx>
        <c:axId val="-17324117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732411200"/>
        <c:crosses val="autoZero"/>
        <c:auto val="1"/>
        <c:lblAlgn val="ctr"/>
        <c:lblOffset val="100"/>
        <c:noMultiLvlLbl val="0"/>
      </c:catAx>
      <c:valAx>
        <c:axId val="-173241120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solidFill>
              <a:schemeClr val="bg2"/>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173241174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lang="et-EE" sz="1320" b="1" i="0" u="none" strike="noStrike" kern="1200" spc="0" baseline="0">
                <a:solidFill>
                  <a:schemeClr val="tx1">
                    <a:lumMod val="65000"/>
                    <a:lumOff val="35000"/>
                  </a:schemeClr>
                </a:solidFill>
                <a:latin typeface="+mn-lt"/>
                <a:ea typeface="+mn-ea"/>
                <a:cs typeface="+mn-cs"/>
              </a:defRPr>
            </a:pPr>
            <a:r>
              <a:rPr lang="et-EE" b="1"/>
              <a:t>Töötajate netotöötasu ja netotasu ootus</a:t>
            </a:r>
            <a:endParaRPr lang="en-US" b="1"/>
          </a:p>
        </c:rich>
      </c:tx>
      <c:overlay val="0"/>
      <c:spPr>
        <a:noFill/>
        <a:ln>
          <a:noFill/>
        </a:ln>
        <a:effectLst/>
      </c:spPr>
      <c:txPr>
        <a:bodyPr rot="0" spcFirstLastPara="1" vertOverflow="ellipsis" vert="horz" wrap="square" anchor="ctr" anchorCtr="1"/>
        <a:lstStyle/>
        <a:p>
          <a:pPr>
            <a:defRPr lang="et-EE" sz="13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Netotöötasu (mediaan), eurot</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lang="et-EE" sz="11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Sheet1!$B$2:$B$11</c:f>
              <c:numCache>
                <c:formatCode>General</c:formatCode>
                <c:ptCount val="10"/>
                <c:pt idx="0">
                  <c:v>722</c:v>
                </c:pt>
                <c:pt idx="1">
                  <c:v>730</c:v>
                </c:pt>
                <c:pt idx="2">
                  <c:v>741</c:v>
                </c:pt>
                <c:pt idx="3">
                  <c:v>750</c:v>
                </c:pt>
                <c:pt idx="4">
                  <c:v>720</c:v>
                </c:pt>
                <c:pt idx="5">
                  <c:v>768</c:v>
                </c:pt>
                <c:pt idx="6">
                  <c:v>800</c:v>
                </c:pt>
                <c:pt idx="7">
                  <c:v>800</c:v>
                </c:pt>
                <c:pt idx="8">
                  <c:v>838</c:v>
                </c:pt>
                <c:pt idx="9">
                  <c:v>867</c:v>
                </c:pt>
              </c:numCache>
            </c:numRef>
          </c:val>
          <c:extLst>
            <c:ext xmlns:c16="http://schemas.microsoft.com/office/drawing/2014/chart" uri="{C3380CC4-5D6E-409C-BE32-E72D297353CC}">
              <c16:uniqueId val="{00000000-C6FA-42DC-92E6-537711CEAF6F}"/>
            </c:ext>
          </c:extLst>
        </c:ser>
        <c:ser>
          <c:idx val="1"/>
          <c:order val="1"/>
          <c:tx>
            <c:strRef>
              <c:f>Sheet1!$C$1</c:f>
              <c:strCache>
                <c:ptCount val="1"/>
                <c:pt idx="0">
                  <c:v>Netotöötasu ootus (mediaan), eurot</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lang="et-EE" sz="11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Sheet1!$C$2:$C$11</c:f>
              <c:numCache>
                <c:formatCode>General</c:formatCode>
                <c:ptCount val="10"/>
                <c:pt idx="0">
                  <c:v>1000</c:v>
                </c:pt>
                <c:pt idx="1">
                  <c:v>1000</c:v>
                </c:pt>
                <c:pt idx="2">
                  <c:v>1000</c:v>
                </c:pt>
                <c:pt idx="3">
                  <c:v>1200</c:v>
                </c:pt>
                <c:pt idx="4">
                  <c:v>1200</c:v>
                </c:pt>
                <c:pt idx="5">
                  <c:v>1100</c:v>
                </c:pt>
                <c:pt idx="6">
                  <c:v>1200</c:v>
                </c:pt>
                <c:pt idx="7">
                  <c:v>1200</c:v>
                </c:pt>
                <c:pt idx="8">
                  <c:v>1200</c:v>
                </c:pt>
                <c:pt idx="9">
                  <c:v>1300</c:v>
                </c:pt>
              </c:numCache>
            </c:numRef>
          </c:val>
          <c:extLst>
            <c:ext xmlns:c16="http://schemas.microsoft.com/office/drawing/2014/chart" uri="{C3380CC4-5D6E-409C-BE32-E72D297353CC}">
              <c16:uniqueId val="{00000006-C6FA-42DC-92E6-537711CEAF6F}"/>
            </c:ext>
          </c:extLst>
        </c:ser>
        <c:dLbls>
          <c:showLegendKey val="0"/>
          <c:showVal val="0"/>
          <c:showCatName val="0"/>
          <c:showSerName val="0"/>
          <c:showPercent val="0"/>
          <c:showBubbleSize val="0"/>
        </c:dLbls>
        <c:gapWidth val="89"/>
        <c:overlap val="-17"/>
        <c:axId val="521138240"/>
        <c:axId val="1091682160"/>
      </c:barChart>
      <c:lineChart>
        <c:grouping val="standard"/>
        <c:varyColors val="0"/>
        <c:ser>
          <c:idx val="2"/>
          <c:order val="2"/>
          <c:tx>
            <c:strRef>
              <c:f>Sheet1!$D$1</c:f>
              <c:strCache>
                <c:ptCount val="1"/>
                <c:pt idx="0">
                  <c:v>Palgasurve indeks, %</c:v>
                </c:pt>
              </c:strCache>
            </c:strRef>
          </c:tx>
          <c:spPr>
            <a:ln w="28575" cap="rnd">
              <a:noFill/>
              <a:round/>
            </a:ln>
            <a:effectLst/>
          </c:spPr>
          <c:marker>
            <c:symbol val="square"/>
            <c:size val="5"/>
            <c:spPr>
              <a:solidFill>
                <a:schemeClr val="accent4"/>
              </a:solidFill>
              <a:ln w="9525">
                <a:solidFill>
                  <a:schemeClr val="accent4"/>
                </a:solidFill>
              </a:ln>
              <a:effectLst/>
            </c:spPr>
          </c:marker>
          <c:dLbls>
            <c:spPr>
              <a:solidFill>
                <a:schemeClr val="accent4"/>
              </a:solidFill>
              <a:ln>
                <a:noFill/>
              </a:ln>
              <a:effectLst/>
            </c:spPr>
            <c:txPr>
              <a:bodyPr rot="0" spcFirstLastPara="1" vertOverflow="ellipsis" vert="horz" wrap="square" lIns="38100" tIns="19050" rIns="38100" bIns="19050" anchor="ctr" anchorCtr="1">
                <a:spAutoFit/>
              </a:bodyPr>
              <a:lstStyle/>
              <a:p>
                <a:pPr>
                  <a:defRPr lang="et-EE" sz="11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Okt 2012</c:v>
                </c:pt>
                <c:pt idx="1">
                  <c:v>Apr 2013</c:v>
                </c:pt>
                <c:pt idx="2">
                  <c:v>Okt 2013</c:v>
                </c:pt>
                <c:pt idx="3">
                  <c:v>Apr 2014</c:v>
                </c:pt>
                <c:pt idx="4">
                  <c:v>Okt 2014</c:v>
                </c:pt>
                <c:pt idx="5">
                  <c:v>Apr 2015</c:v>
                </c:pt>
                <c:pt idx="6">
                  <c:v>Okt 2015</c:v>
                </c:pt>
                <c:pt idx="7">
                  <c:v>Apr 2016</c:v>
                </c:pt>
                <c:pt idx="8">
                  <c:v>Okt 2016</c:v>
                </c:pt>
                <c:pt idx="9">
                  <c:v>Apr 2017</c:v>
                </c:pt>
              </c:strCache>
            </c:strRef>
          </c:cat>
          <c:val>
            <c:numRef>
              <c:f>Sheet1!$D$2:$D$11</c:f>
              <c:numCache>
                <c:formatCode>0%</c:formatCode>
                <c:ptCount val="10"/>
                <c:pt idx="0">
                  <c:v>0.27800000000000002</c:v>
                </c:pt>
                <c:pt idx="1">
                  <c:v>0.27</c:v>
                </c:pt>
                <c:pt idx="2">
                  <c:v>0.25900000000000001</c:v>
                </c:pt>
                <c:pt idx="3">
                  <c:v>0.375</c:v>
                </c:pt>
                <c:pt idx="4">
                  <c:v>0.4</c:v>
                </c:pt>
                <c:pt idx="5">
                  <c:v>0.30181818181818176</c:v>
                </c:pt>
                <c:pt idx="6">
                  <c:v>0.33333333333333337</c:v>
                </c:pt>
                <c:pt idx="7">
                  <c:v>0.33333333333333337</c:v>
                </c:pt>
                <c:pt idx="8">
                  <c:v>0.30166666666666664</c:v>
                </c:pt>
                <c:pt idx="9">
                  <c:v>0.33307692307692305</c:v>
                </c:pt>
              </c:numCache>
            </c:numRef>
          </c:val>
          <c:smooth val="0"/>
          <c:extLst>
            <c:ext xmlns:c16="http://schemas.microsoft.com/office/drawing/2014/chart" uri="{C3380CC4-5D6E-409C-BE32-E72D297353CC}">
              <c16:uniqueId val="{00000007-C6FA-42DC-92E6-537711CEAF6F}"/>
            </c:ext>
          </c:extLst>
        </c:ser>
        <c:dLbls>
          <c:showLegendKey val="0"/>
          <c:showVal val="0"/>
          <c:showCatName val="0"/>
          <c:showSerName val="0"/>
          <c:showPercent val="0"/>
          <c:showBubbleSize val="0"/>
        </c:dLbls>
        <c:marker val="1"/>
        <c:smooth val="0"/>
        <c:axId val="521146144"/>
        <c:axId val="1091670496"/>
      </c:lineChart>
      <c:catAx>
        <c:axId val="52113824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t-EE" sz="1000" b="0" i="0" u="none" strike="noStrike" kern="1200" baseline="0">
                <a:solidFill>
                  <a:schemeClr val="tx1">
                    <a:lumMod val="65000"/>
                    <a:lumOff val="35000"/>
                  </a:schemeClr>
                </a:solidFill>
                <a:latin typeface="+mn-lt"/>
                <a:ea typeface="+mn-ea"/>
                <a:cs typeface="+mn-cs"/>
              </a:defRPr>
            </a:pPr>
            <a:endParaRPr lang="en-US"/>
          </a:p>
        </c:txPr>
        <c:crossAx val="1091682160"/>
        <c:crosses val="autoZero"/>
        <c:auto val="1"/>
        <c:lblAlgn val="ctr"/>
        <c:lblOffset val="100"/>
        <c:noMultiLvlLbl val="0"/>
      </c:catAx>
      <c:valAx>
        <c:axId val="1091682160"/>
        <c:scaling>
          <c:orientation val="minMax"/>
        </c:scaling>
        <c:delete val="0"/>
        <c:axPos val="l"/>
        <c:title>
          <c:tx>
            <c:rich>
              <a:bodyPr rot="-5400000" spcFirstLastPara="1" vertOverflow="ellipsis" vert="horz" wrap="square" anchor="ctr" anchorCtr="1"/>
              <a:lstStyle/>
              <a:p>
                <a:pPr>
                  <a:defRPr lang="et-EE" sz="1100" b="0" i="0" u="none" strike="noStrike" kern="1200" baseline="0">
                    <a:solidFill>
                      <a:schemeClr val="tx1">
                        <a:lumMod val="65000"/>
                        <a:lumOff val="35000"/>
                      </a:schemeClr>
                    </a:solidFill>
                    <a:latin typeface="+mn-lt"/>
                    <a:ea typeface="+mn-ea"/>
                    <a:cs typeface="+mn-cs"/>
                  </a:defRPr>
                </a:pPr>
                <a:r>
                  <a:rPr lang="et-EE"/>
                  <a:t>Eurot</a:t>
                </a:r>
                <a:endParaRPr lang="en-US"/>
              </a:p>
            </c:rich>
          </c:tx>
          <c:overlay val="0"/>
          <c:spPr>
            <a:noFill/>
            <a:ln>
              <a:noFill/>
            </a:ln>
            <a:effectLst/>
          </c:spPr>
          <c:txPr>
            <a:bodyPr rot="-5400000" spcFirstLastPara="1" vertOverflow="ellipsis" vert="horz" wrap="square" anchor="ctr" anchorCtr="1"/>
            <a:lstStyle/>
            <a:p>
              <a:pPr>
                <a:defRPr lang="et-EE" sz="1100" b="0"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lang="et-EE" sz="1100" b="0" i="0" u="none" strike="noStrike" kern="1200" baseline="0">
                <a:solidFill>
                  <a:schemeClr val="tx1">
                    <a:lumMod val="65000"/>
                    <a:lumOff val="35000"/>
                  </a:schemeClr>
                </a:solidFill>
                <a:latin typeface="+mn-lt"/>
                <a:ea typeface="+mn-ea"/>
                <a:cs typeface="+mn-cs"/>
              </a:defRPr>
            </a:pPr>
            <a:endParaRPr lang="en-US"/>
          </a:p>
        </c:txPr>
        <c:crossAx val="521138240"/>
        <c:crosses val="autoZero"/>
        <c:crossBetween val="between"/>
      </c:valAx>
      <c:valAx>
        <c:axId val="1091670496"/>
        <c:scaling>
          <c:orientation val="minMax"/>
        </c:scaling>
        <c:delete val="0"/>
        <c:axPos val="r"/>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lang="et-EE" sz="1100" b="0" i="0" u="none" strike="noStrike" kern="1200" baseline="0">
                <a:solidFill>
                  <a:schemeClr val="tx1">
                    <a:lumMod val="65000"/>
                    <a:lumOff val="35000"/>
                  </a:schemeClr>
                </a:solidFill>
                <a:latin typeface="+mn-lt"/>
                <a:ea typeface="+mn-ea"/>
                <a:cs typeface="+mn-cs"/>
              </a:defRPr>
            </a:pPr>
            <a:endParaRPr lang="en-US"/>
          </a:p>
        </c:txPr>
        <c:crossAx val="521146144"/>
        <c:crosses val="max"/>
        <c:crossBetween val="between"/>
      </c:valAx>
      <c:catAx>
        <c:axId val="521146144"/>
        <c:scaling>
          <c:orientation val="minMax"/>
        </c:scaling>
        <c:delete val="1"/>
        <c:axPos val="b"/>
        <c:numFmt formatCode="General" sourceLinked="1"/>
        <c:majorTickMark val="out"/>
        <c:minorTickMark val="none"/>
        <c:tickLblPos val="nextTo"/>
        <c:crossAx val="1091670496"/>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lang="et-EE"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lang="et-EE" sz="1100"/>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r>
              <a:rPr lang="en-US" b="0"/>
              <a:t>Hinnang töötasuga majanduslikule</a:t>
            </a:r>
            <a:r>
              <a:rPr lang="et-EE" b="0"/>
              <a:t> toimetulek</a:t>
            </a:r>
            <a:r>
              <a:rPr lang="en-US" b="0"/>
              <a:t>ule</a:t>
            </a:r>
            <a:r>
              <a:rPr lang="et-EE" b="0"/>
              <a:t> keskmine</a:t>
            </a:r>
            <a:r>
              <a:rPr lang="et-EE" b="0" baseline="0"/>
              <a:t> </a:t>
            </a:r>
            <a:r>
              <a:rPr lang="et-EE" b="1" baseline="0"/>
              <a:t>netokuutöötasu</a:t>
            </a:r>
          </a:p>
        </c:rich>
      </c:tx>
      <c:overlay val="0"/>
      <c:spPr>
        <a:noFill/>
        <a:ln>
          <a:noFill/>
        </a:ln>
        <a:effectLst/>
      </c:spPr>
      <c:txPr>
        <a:bodyPr rot="0" spcFirstLastPara="1" vertOverflow="ellipsis" vert="horz" wrap="square" anchor="ctr" anchorCtr="1"/>
        <a:lstStyle/>
        <a:p>
          <a:pPr>
            <a:defRPr sz="14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Kevad 2016</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Väga halvasti</c:v>
                </c:pt>
                <c:pt idx="1">
                  <c:v>Halvasti</c:v>
                </c:pt>
                <c:pt idx="2">
                  <c:v>Keskmiselt</c:v>
                </c:pt>
                <c:pt idx="3">
                  <c:v>Hästi</c:v>
                </c:pt>
                <c:pt idx="4">
                  <c:v>Väga hästi</c:v>
                </c:pt>
              </c:strCache>
            </c:strRef>
          </c:cat>
          <c:val>
            <c:numRef>
              <c:f>Sheet1!$B$2:$B$6</c:f>
              <c:numCache>
                <c:formatCode>0%</c:formatCode>
                <c:ptCount val="5"/>
                <c:pt idx="0">
                  <c:v>7.1362113881652395E-2</c:v>
                </c:pt>
                <c:pt idx="1">
                  <c:v>0.21576107182731671</c:v>
                </c:pt>
                <c:pt idx="2">
                  <c:v>0.51581689616672866</c:v>
                </c:pt>
                <c:pt idx="3">
                  <c:v>0.16784518049869743</c:v>
                </c:pt>
                <c:pt idx="4">
                  <c:v>2.9214737625604763E-2</c:v>
                </c:pt>
              </c:numCache>
            </c:numRef>
          </c:val>
          <c:extLst>
            <c:ext xmlns:c16="http://schemas.microsoft.com/office/drawing/2014/chart" uri="{C3380CC4-5D6E-409C-BE32-E72D297353CC}">
              <c16:uniqueId val="{00000000-7324-410A-84F3-28D92787CE65}"/>
            </c:ext>
          </c:extLst>
        </c:ser>
        <c:ser>
          <c:idx val="1"/>
          <c:order val="1"/>
          <c:tx>
            <c:strRef>
              <c:f>Sheet1!$C$1</c:f>
              <c:strCache>
                <c:ptCount val="1"/>
                <c:pt idx="0">
                  <c:v>Kevad 2017</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Väga halvasti</c:v>
                </c:pt>
                <c:pt idx="1">
                  <c:v>Halvasti</c:v>
                </c:pt>
                <c:pt idx="2">
                  <c:v>Keskmiselt</c:v>
                </c:pt>
                <c:pt idx="3">
                  <c:v>Hästi</c:v>
                </c:pt>
                <c:pt idx="4">
                  <c:v>Väga hästi</c:v>
                </c:pt>
              </c:strCache>
            </c:strRef>
          </c:cat>
          <c:val>
            <c:numRef>
              <c:f>Sheet1!$C$2:$C$6</c:f>
              <c:numCache>
                <c:formatCode>0%</c:formatCode>
                <c:ptCount val="5"/>
                <c:pt idx="0">
                  <c:v>6.8034655722754217E-2</c:v>
                </c:pt>
                <c:pt idx="1">
                  <c:v>0.19708162334701324</c:v>
                </c:pt>
                <c:pt idx="2">
                  <c:v>0.50916552667578663</c:v>
                </c:pt>
                <c:pt idx="3">
                  <c:v>0.18923848609211127</c:v>
                </c:pt>
                <c:pt idx="4">
                  <c:v>3.6479708162334701E-2</c:v>
                </c:pt>
              </c:numCache>
            </c:numRef>
          </c:val>
          <c:extLst>
            <c:ext xmlns:c16="http://schemas.microsoft.com/office/drawing/2014/chart" uri="{C3380CC4-5D6E-409C-BE32-E72D297353CC}">
              <c16:uniqueId val="{00000001-7324-410A-84F3-28D92787CE65}"/>
            </c:ext>
          </c:extLst>
        </c:ser>
        <c:dLbls>
          <c:showLegendKey val="0"/>
          <c:showVal val="0"/>
          <c:showCatName val="0"/>
          <c:showSerName val="0"/>
          <c:showPercent val="0"/>
          <c:showBubbleSize val="0"/>
        </c:dLbls>
        <c:gapWidth val="119"/>
        <c:overlap val="-12"/>
        <c:axId val="1147835824"/>
        <c:axId val="1147837488"/>
      </c:barChart>
      <c:lineChart>
        <c:grouping val="standard"/>
        <c:varyColors val="0"/>
        <c:ser>
          <c:idx val="2"/>
          <c:order val="2"/>
          <c:tx>
            <c:strRef>
              <c:f>Sheet1!$D$1</c:f>
              <c:strCache>
                <c:ptCount val="1"/>
                <c:pt idx="0">
                  <c:v>Kevad 2016 keskmine netotöötasu</c:v>
                </c:pt>
              </c:strCache>
            </c:strRef>
          </c:tx>
          <c:spPr>
            <a:ln w="28575" cap="rnd">
              <a:solidFill>
                <a:schemeClr val="accent3"/>
              </a:solidFill>
              <a:round/>
            </a:ln>
            <a:effectLst/>
          </c:spPr>
          <c:marker>
            <c:symbol val="square"/>
            <c:size val="5"/>
            <c:spPr>
              <a:solidFill>
                <a:schemeClr val="accent3"/>
              </a:solidFill>
              <a:ln w="9525">
                <a:solidFill>
                  <a:schemeClr val="accent3"/>
                </a:solidFill>
              </a:ln>
              <a:effectLst/>
            </c:spPr>
          </c:marker>
          <c:dLbls>
            <c:dLbl>
              <c:idx val="0"/>
              <c:layout>
                <c:manualLayout>
                  <c:x val="-4.0857302404995952E-2"/>
                  <c:y val="-1.0264760866688076E-1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650-4E99-8F2A-41335BFE7C06}"/>
                </c:ext>
              </c:extLst>
            </c:dLbl>
            <c:dLbl>
              <c:idx val="1"/>
              <c:layout>
                <c:manualLayout>
                  <c:x val="-5.756597220191912E-2"/>
                  <c:y val="-2.79951257620405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650-4E99-8F2A-41335BFE7C06}"/>
                </c:ext>
              </c:extLst>
            </c:dLbl>
            <c:dLbl>
              <c:idx val="2"/>
              <c:layout>
                <c:manualLayout>
                  <c:x val="-4.6426859003970318E-2"/>
                  <c:y val="1.11980503048162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650-4E99-8F2A-41335BFE7C06}"/>
                </c:ext>
              </c:extLst>
            </c:dLbl>
            <c:dLbl>
              <c:idx val="3"/>
              <c:layout>
                <c:manualLayout>
                  <c:x val="-5.1072834012595228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095-43FD-970C-DB9F085E9C28}"/>
                </c:ext>
              </c:extLst>
            </c:dLbl>
            <c:dLbl>
              <c:idx val="4"/>
              <c:layout>
                <c:manualLayout>
                  <c:x val="-4.73597962799455E-2"/>
                  <c:y val="0"/>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6650-4E99-8F2A-41335BFE7C06}"/>
                </c:ext>
              </c:extLst>
            </c:dLbl>
            <c:spPr>
              <a:solidFill>
                <a:schemeClr val="accent3"/>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Väga halvasti</c:v>
                </c:pt>
                <c:pt idx="1">
                  <c:v>Halvasti</c:v>
                </c:pt>
                <c:pt idx="2">
                  <c:v>Keskmiselt</c:v>
                </c:pt>
                <c:pt idx="3">
                  <c:v>Hästi</c:v>
                </c:pt>
                <c:pt idx="4">
                  <c:v>Väga hästi</c:v>
                </c:pt>
              </c:strCache>
            </c:strRef>
          </c:cat>
          <c:val>
            <c:numRef>
              <c:f>Sheet1!$D$2:$D$6</c:f>
              <c:numCache>
                <c:formatCode>0</c:formatCode>
                <c:ptCount val="5"/>
                <c:pt idx="0">
                  <c:v>552.05871010135979</c:v>
                </c:pt>
                <c:pt idx="1">
                  <c:v>650.12322565262104</c:v>
                </c:pt>
                <c:pt idx="2">
                  <c:v>903.4182751991558</c:v>
                </c:pt>
                <c:pt idx="3">
                  <c:v>1272.128199294807</c:v>
                </c:pt>
                <c:pt idx="4">
                  <c:v>1654.8643749999999</c:v>
                </c:pt>
              </c:numCache>
            </c:numRef>
          </c:val>
          <c:smooth val="0"/>
          <c:extLst>
            <c:ext xmlns:c16="http://schemas.microsoft.com/office/drawing/2014/chart" uri="{C3380CC4-5D6E-409C-BE32-E72D297353CC}">
              <c16:uniqueId val="{00000000-6650-4E99-8F2A-41335BFE7C06}"/>
            </c:ext>
          </c:extLst>
        </c:ser>
        <c:ser>
          <c:idx val="3"/>
          <c:order val="3"/>
          <c:tx>
            <c:strRef>
              <c:f>Sheet1!$E$1</c:f>
              <c:strCache>
                <c:ptCount val="1"/>
                <c:pt idx="0">
                  <c:v>Kevad 2017 keskmine netotöötasu</c:v>
                </c:pt>
              </c:strCache>
            </c:strRef>
          </c:tx>
          <c:spPr>
            <a:ln w="28575" cap="rnd">
              <a:solidFill>
                <a:schemeClr val="accent2">
                  <a:lumMod val="90000"/>
                  <a:lumOff val="10000"/>
                </a:schemeClr>
              </a:solidFill>
              <a:round/>
            </a:ln>
            <a:effectLst/>
          </c:spPr>
          <c:marker>
            <c:symbol val="square"/>
            <c:size val="5"/>
            <c:spPr>
              <a:solidFill>
                <a:schemeClr val="accent2">
                  <a:lumMod val="90000"/>
                  <a:lumOff val="10000"/>
                </a:schemeClr>
              </a:solidFill>
              <a:ln w="9525">
                <a:solidFill>
                  <a:schemeClr val="accent2">
                    <a:lumMod val="90000"/>
                    <a:lumOff val="10000"/>
                  </a:schemeClr>
                </a:solidFill>
              </a:ln>
              <a:effectLst/>
            </c:spPr>
          </c:marker>
          <c:dLbls>
            <c:dLbl>
              <c:idx val="0"/>
              <c:layout>
                <c:manualLayout>
                  <c:x val="-2.0435594875423197E-2"/>
                  <c:y val="-1.595715555414477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650-4E99-8F2A-41335BFE7C06}"/>
                </c:ext>
              </c:extLst>
            </c:dLbl>
            <c:dLbl>
              <c:idx val="1"/>
              <c:layout>
                <c:manualLayout>
                  <c:x val="-1.8579076009098472E-2"/>
                  <c:y val="2.799512576204055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6650-4E99-8F2A-41335BFE7C06}"/>
                </c:ext>
              </c:extLst>
            </c:dLbl>
            <c:dLbl>
              <c:idx val="2"/>
              <c:layout>
                <c:manualLayout>
                  <c:x val="-1.4866038276448815E-2"/>
                  <c:y val="-5.599025152408110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650-4E99-8F2A-41335BFE7C06}"/>
                </c:ext>
              </c:extLst>
            </c:dLbl>
            <c:dLbl>
              <c:idx val="3"/>
              <c:layout>
                <c:manualLayout>
                  <c:x val="-1.9512013285073588E-2"/>
                  <c:y val="-2.519561318583741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095-43FD-970C-DB9F085E9C28}"/>
                </c:ext>
              </c:extLst>
            </c:dLbl>
            <c:dLbl>
              <c:idx val="4"/>
              <c:layout>
                <c:manualLayout>
                  <c:x val="-6.5163812208001645E-3"/>
                  <c:y val="-5.599025152408135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650-4E99-8F2A-41335BFE7C06}"/>
                </c:ext>
              </c:extLst>
            </c:dLbl>
            <c:spPr>
              <a:solidFill>
                <a:schemeClr val="accent2">
                  <a:lumMod val="90000"/>
                  <a:lumOff val="10000"/>
                </a:schemeClr>
              </a:solid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Väga halvasti</c:v>
                </c:pt>
                <c:pt idx="1">
                  <c:v>Halvasti</c:v>
                </c:pt>
                <c:pt idx="2">
                  <c:v>Keskmiselt</c:v>
                </c:pt>
                <c:pt idx="3">
                  <c:v>Hästi</c:v>
                </c:pt>
                <c:pt idx="4">
                  <c:v>Väga hästi</c:v>
                </c:pt>
              </c:strCache>
            </c:strRef>
          </c:cat>
          <c:val>
            <c:numRef>
              <c:f>Sheet1!$E$2:$E$6</c:f>
              <c:numCache>
                <c:formatCode>0</c:formatCode>
                <c:ptCount val="5"/>
                <c:pt idx="0">
                  <c:v>602.37290908606622</c:v>
                </c:pt>
                <c:pt idx="1">
                  <c:v>708.70266560252571</c:v>
                </c:pt>
                <c:pt idx="2">
                  <c:v>946.64369165416269</c:v>
                </c:pt>
                <c:pt idx="3">
                  <c:v>1353.9394174501679</c:v>
                </c:pt>
                <c:pt idx="4">
                  <c:v>1678.782767347697</c:v>
                </c:pt>
              </c:numCache>
            </c:numRef>
          </c:val>
          <c:smooth val="0"/>
          <c:extLst>
            <c:ext xmlns:c16="http://schemas.microsoft.com/office/drawing/2014/chart" uri="{C3380CC4-5D6E-409C-BE32-E72D297353CC}">
              <c16:uniqueId val="{00000001-6650-4E99-8F2A-41335BFE7C06}"/>
            </c:ext>
          </c:extLst>
        </c:ser>
        <c:dLbls>
          <c:showLegendKey val="0"/>
          <c:showVal val="0"/>
          <c:showCatName val="0"/>
          <c:showSerName val="0"/>
          <c:showPercent val="0"/>
          <c:showBubbleSize val="0"/>
        </c:dLbls>
        <c:marker val="1"/>
        <c:smooth val="0"/>
        <c:axId val="1146324432"/>
        <c:axId val="1206801392"/>
      </c:lineChart>
      <c:catAx>
        <c:axId val="114783582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7837488"/>
        <c:crosses val="autoZero"/>
        <c:auto val="1"/>
        <c:lblAlgn val="ctr"/>
        <c:lblOffset val="100"/>
        <c:noMultiLvlLbl val="0"/>
      </c:catAx>
      <c:valAx>
        <c:axId val="1147837488"/>
        <c:scaling>
          <c:orientation val="minMax"/>
        </c:scaling>
        <c:delete val="0"/>
        <c:axPos val="l"/>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7835824"/>
        <c:crosses val="autoZero"/>
        <c:crossBetween val="between"/>
      </c:valAx>
      <c:valAx>
        <c:axId val="1206801392"/>
        <c:scaling>
          <c:orientation val="minMax"/>
          <c:max val="2500"/>
        </c:scaling>
        <c:delete val="0"/>
        <c:axPos val="r"/>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146324432"/>
        <c:crosses val="max"/>
        <c:crossBetween val="between"/>
      </c:valAx>
      <c:catAx>
        <c:axId val="1146324432"/>
        <c:scaling>
          <c:orientation val="minMax"/>
        </c:scaling>
        <c:delete val="1"/>
        <c:axPos val="b"/>
        <c:numFmt formatCode="General" sourceLinked="1"/>
        <c:majorTickMark val="out"/>
        <c:minorTickMark val="none"/>
        <c:tickLblPos val="nextTo"/>
        <c:crossAx val="1206801392"/>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r>
              <a:rPr lang="et-EE" b="1"/>
              <a:t>Töötajate brutotöötasud (mediaan) ametirühmades</a:t>
            </a:r>
            <a:endParaRPr lang="en-US" b="1"/>
          </a:p>
        </c:rich>
      </c:tx>
      <c:overlay val="0"/>
      <c:spPr>
        <a:noFill/>
        <a:ln>
          <a:noFill/>
        </a:ln>
        <a:effectLst/>
      </c:spPr>
      <c:txPr>
        <a:bodyPr rot="0" spcFirstLastPara="1" vertOverflow="ellipsis" vert="horz" wrap="square" anchor="ctr" anchorCtr="1"/>
        <a:lstStyle/>
        <a:p>
          <a:pPr>
            <a:defRPr sz="132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Aprill 2017</c:v>
                </c:pt>
              </c:strCache>
            </c:strRef>
          </c:tx>
          <c:spPr>
            <a:solidFill>
              <a:schemeClr val="accent1"/>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Juhid</c:v>
                </c:pt>
                <c:pt idx="1">
                  <c:v>Valdkonnajuhid ja projektijuhid</c:v>
                </c:pt>
                <c:pt idx="2">
                  <c:v>Tippspetsialistid</c:v>
                </c:pt>
                <c:pt idx="3">
                  <c:v>Esmatasandi juhid</c:v>
                </c:pt>
                <c:pt idx="4">
                  <c:v>Keskastme spetsialistid ja tehnikud</c:v>
                </c:pt>
                <c:pt idx="5">
                  <c:v>Ametnikud</c:v>
                </c:pt>
                <c:pt idx="6">
                  <c:v>Müügi- ja teenindustöötajad</c:v>
                </c:pt>
                <c:pt idx="7">
                  <c:v>Oskustöötajad ja käsitöölised</c:v>
                </c:pt>
                <c:pt idx="8">
                  <c:v>Seadme- ja masinaoperaatorid</c:v>
                </c:pt>
                <c:pt idx="9">
                  <c:v>Mootorsõidukite ja liikurmasinate juhid</c:v>
                </c:pt>
                <c:pt idx="10">
                  <c:v>Lihttöölised</c:v>
                </c:pt>
              </c:strCache>
            </c:strRef>
          </c:cat>
          <c:val>
            <c:numRef>
              <c:f>Sheet1!$B$2:$B$12</c:f>
              <c:numCache>
                <c:formatCode>0</c:formatCode>
                <c:ptCount val="11"/>
                <c:pt idx="0">
                  <c:v>1703.8381742738586</c:v>
                </c:pt>
                <c:pt idx="1">
                  <c:v>1509.3360995850626</c:v>
                </c:pt>
                <c:pt idx="2">
                  <c:v>1250</c:v>
                </c:pt>
                <c:pt idx="3">
                  <c:v>1360.572021339656</c:v>
                </c:pt>
                <c:pt idx="4">
                  <c:v>1107.3651452282159</c:v>
                </c:pt>
                <c:pt idx="5">
                  <c:v>960</c:v>
                </c:pt>
                <c:pt idx="6">
                  <c:v>666.49377593361021</c:v>
                </c:pt>
                <c:pt idx="7">
                  <c:v>980</c:v>
                </c:pt>
                <c:pt idx="8">
                  <c:v>1000</c:v>
                </c:pt>
                <c:pt idx="9">
                  <c:v>1109.9585062240662</c:v>
                </c:pt>
                <c:pt idx="10">
                  <c:v>719.76400414937757</c:v>
                </c:pt>
              </c:numCache>
            </c:numRef>
          </c:val>
          <c:extLst>
            <c:ext xmlns:c16="http://schemas.microsoft.com/office/drawing/2014/chart" uri="{C3380CC4-5D6E-409C-BE32-E72D297353CC}">
              <c16:uniqueId val="{00000000-D133-44A1-B505-9F6E4078A463}"/>
            </c:ext>
          </c:extLst>
        </c:ser>
        <c:ser>
          <c:idx val="1"/>
          <c:order val="1"/>
          <c:tx>
            <c:strRef>
              <c:f>Sheet1!$C$1</c:f>
              <c:strCache>
                <c:ptCount val="1"/>
                <c:pt idx="0">
                  <c:v>Aprill 2016</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Juhid</c:v>
                </c:pt>
                <c:pt idx="1">
                  <c:v>Valdkonnajuhid ja projektijuhid</c:v>
                </c:pt>
                <c:pt idx="2">
                  <c:v>Tippspetsialistid</c:v>
                </c:pt>
                <c:pt idx="3">
                  <c:v>Esmatasandi juhid</c:v>
                </c:pt>
                <c:pt idx="4">
                  <c:v>Keskastme spetsialistid ja tehnikud</c:v>
                </c:pt>
                <c:pt idx="5">
                  <c:v>Ametnikud</c:v>
                </c:pt>
                <c:pt idx="6">
                  <c:v>Müügi- ja teenindustöötajad</c:v>
                </c:pt>
                <c:pt idx="7">
                  <c:v>Oskustöötajad ja käsitöölised</c:v>
                </c:pt>
                <c:pt idx="8">
                  <c:v>Seadme- ja masinaoperaatorid</c:v>
                </c:pt>
                <c:pt idx="9">
                  <c:v>Mootorsõidukite ja liikurmasinate juhid</c:v>
                </c:pt>
                <c:pt idx="10">
                  <c:v>Lihttöölised</c:v>
                </c:pt>
              </c:strCache>
            </c:strRef>
          </c:cat>
          <c:val>
            <c:numRef>
              <c:f>Sheet1!$C$2:$C$12</c:f>
              <c:numCache>
                <c:formatCode>0</c:formatCode>
                <c:ptCount val="11"/>
                <c:pt idx="0">
                  <c:v>1576.7634854771784</c:v>
                </c:pt>
                <c:pt idx="1">
                  <c:v>1382.2614107883815</c:v>
                </c:pt>
                <c:pt idx="2">
                  <c:v>1142.3755186721994</c:v>
                </c:pt>
                <c:pt idx="3">
                  <c:v>1252.5933609958504</c:v>
                </c:pt>
                <c:pt idx="4">
                  <c:v>1058.0912863070537</c:v>
                </c:pt>
                <c:pt idx="5">
                  <c:v>881.74273858921163</c:v>
                </c:pt>
                <c:pt idx="6">
                  <c:v>628.89004149377581</c:v>
                </c:pt>
                <c:pt idx="7">
                  <c:v>910.26970954356852</c:v>
                </c:pt>
                <c:pt idx="8">
                  <c:v>993.25726141078826</c:v>
                </c:pt>
                <c:pt idx="9">
                  <c:v>1015.9491701244815</c:v>
                </c:pt>
                <c:pt idx="10">
                  <c:v>695.02074688796677</c:v>
                </c:pt>
              </c:numCache>
            </c:numRef>
          </c:val>
          <c:extLst>
            <c:ext xmlns:c16="http://schemas.microsoft.com/office/drawing/2014/chart" uri="{C3380CC4-5D6E-409C-BE32-E72D297353CC}">
              <c16:uniqueId val="{00000001-D133-44A1-B505-9F6E4078A463}"/>
            </c:ext>
          </c:extLst>
        </c:ser>
        <c:ser>
          <c:idx val="2"/>
          <c:order val="2"/>
          <c:tx>
            <c:strRef>
              <c:f>Sheet1!$D$1</c:f>
              <c:strCache>
                <c:ptCount val="1"/>
                <c:pt idx="0">
                  <c:v>Aprill 2015</c:v>
                </c:pt>
              </c:strCache>
            </c:strRef>
          </c:tx>
          <c:spPr>
            <a:solidFill>
              <a:schemeClr val="accent3"/>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Sheet1!$A$2:$A$12</c:f>
              <c:strCache>
                <c:ptCount val="11"/>
                <c:pt idx="0">
                  <c:v>Juhid</c:v>
                </c:pt>
                <c:pt idx="1">
                  <c:v>Valdkonnajuhid ja projektijuhid</c:v>
                </c:pt>
                <c:pt idx="2">
                  <c:v>Tippspetsialistid</c:v>
                </c:pt>
                <c:pt idx="3">
                  <c:v>Esmatasandi juhid</c:v>
                </c:pt>
                <c:pt idx="4">
                  <c:v>Keskastme spetsialistid ja tehnikud</c:v>
                </c:pt>
                <c:pt idx="5">
                  <c:v>Ametnikud</c:v>
                </c:pt>
                <c:pt idx="6">
                  <c:v>Müügi- ja teenindustöötajad</c:v>
                </c:pt>
                <c:pt idx="7">
                  <c:v>Oskustöötajad ja käsitöölised</c:v>
                </c:pt>
                <c:pt idx="8">
                  <c:v>Seadme- ja masinaoperaatorid</c:v>
                </c:pt>
                <c:pt idx="9">
                  <c:v>Mootorsõidukite ja liikurmasinate juhid</c:v>
                </c:pt>
                <c:pt idx="10">
                  <c:v>Lihttöölised</c:v>
                </c:pt>
              </c:strCache>
            </c:strRef>
          </c:cat>
          <c:val>
            <c:numRef>
              <c:f>Sheet1!$D$2:$D$12</c:f>
              <c:numCache>
                <c:formatCode>0</c:formatCode>
                <c:ptCount val="11"/>
                <c:pt idx="0">
                  <c:v>1468.1016597510372</c:v>
                </c:pt>
                <c:pt idx="1">
                  <c:v>1302.1265560165975</c:v>
                </c:pt>
                <c:pt idx="2">
                  <c:v>1140.0414937759338</c:v>
                </c:pt>
                <c:pt idx="3">
                  <c:v>1127.0746887966807</c:v>
                </c:pt>
                <c:pt idx="4">
                  <c:v>997.40663900414938</c:v>
                </c:pt>
                <c:pt idx="5">
                  <c:v>867.73858921161843</c:v>
                </c:pt>
                <c:pt idx="6">
                  <c:v>608.40248962655608</c:v>
                </c:pt>
                <c:pt idx="7">
                  <c:v>900.15560165975114</c:v>
                </c:pt>
                <c:pt idx="8">
                  <c:v>913.12240663900434</c:v>
                </c:pt>
                <c:pt idx="9">
                  <c:v>1033.0653526970959</c:v>
                </c:pt>
                <c:pt idx="10">
                  <c:v>673.23651452282161</c:v>
                </c:pt>
              </c:numCache>
            </c:numRef>
          </c:val>
          <c:extLst>
            <c:ext xmlns:c16="http://schemas.microsoft.com/office/drawing/2014/chart" uri="{C3380CC4-5D6E-409C-BE32-E72D297353CC}">
              <c16:uniqueId val="{00000002-D133-44A1-B505-9F6E4078A463}"/>
            </c:ext>
          </c:extLst>
        </c:ser>
        <c:dLbls>
          <c:showLegendKey val="0"/>
          <c:showVal val="0"/>
          <c:showCatName val="0"/>
          <c:showSerName val="0"/>
          <c:showPercent val="0"/>
          <c:showBubbleSize val="0"/>
        </c:dLbls>
        <c:gapWidth val="139"/>
        <c:overlap val="-7"/>
        <c:axId val="2142335088"/>
        <c:axId val="540654368"/>
      </c:barChart>
      <c:lineChart>
        <c:grouping val="standard"/>
        <c:varyColors val="0"/>
        <c:ser>
          <c:idx val="3"/>
          <c:order val="3"/>
          <c:tx>
            <c:strRef>
              <c:f>Sheet1!$E$1</c:f>
              <c:strCache>
                <c:ptCount val="1"/>
                <c:pt idx="0">
                  <c:v>Brutotöötasu (mediaan) kevad 2017</c:v>
                </c:pt>
              </c:strCache>
            </c:strRef>
          </c:tx>
          <c:spPr>
            <a:ln w="28575" cap="rnd">
              <a:solidFill>
                <a:schemeClr val="accent4"/>
              </a:solidFill>
              <a:round/>
            </a:ln>
            <a:effectLst/>
          </c:spPr>
          <c:marker>
            <c:symbol val="none"/>
          </c:marker>
          <c:cat>
            <c:strRef>
              <c:f>Sheet1!$A$2:$A$12</c:f>
              <c:strCache>
                <c:ptCount val="11"/>
                <c:pt idx="0">
                  <c:v>Juhid</c:v>
                </c:pt>
                <c:pt idx="1">
                  <c:v>Valdkonnajuhid ja projektijuhid</c:v>
                </c:pt>
                <c:pt idx="2">
                  <c:v>Tippspetsialistid</c:v>
                </c:pt>
                <c:pt idx="3">
                  <c:v>Esmatasandi juhid</c:v>
                </c:pt>
                <c:pt idx="4">
                  <c:v>Keskastme spetsialistid ja tehnikud</c:v>
                </c:pt>
                <c:pt idx="5">
                  <c:v>Ametnikud</c:v>
                </c:pt>
                <c:pt idx="6">
                  <c:v>Müügi- ja teenindustöötajad</c:v>
                </c:pt>
                <c:pt idx="7">
                  <c:v>Oskustöötajad ja käsitöölised</c:v>
                </c:pt>
                <c:pt idx="8">
                  <c:v>Seadme- ja masinaoperaatorid</c:v>
                </c:pt>
                <c:pt idx="9">
                  <c:v>Mootorsõidukite ja liikurmasinate juhid</c:v>
                </c:pt>
                <c:pt idx="10">
                  <c:v>Lihttöölised</c:v>
                </c:pt>
              </c:strCache>
            </c:strRef>
          </c:cat>
          <c:val>
            <c:numRef>
              <c:f>Sheet1!$E$2:$E$12</c:f>
              <c:numCache>
                <c:formatCode>General</c:formatCode>
                <c:ptCount val="11"/>
                <c:pt idx="0">
                  <c:v>1080</c:v>
                </c:pt>
                <c:pt idx="1">
                  <c:v>1080</c:v>
                </c:pt>
                <c:pt idx="2">
                  <c:v>1080</c:v>
                </c:pt>
                <c:pt idx="3">
                  <c:v>1080</c:v>
                </c:pt>
                <c:pt idx="4">
                  <c:v>1080</c:v>
                </c:pt>
                <c:pt idx="5">
                  <c:v>1080</c:v>
                </c:pt>
                <c:pt idx="6">
                  <c:v>1080</c:v>
                </c:pt>
                <c:pt idx="7">
                  <c:v>1080</c:v>
                </c:pt>
                <c:pt idx="8">
                  <c:v>1080</c:v>
                </c:pt>
                <c:pt idx="9">
                  <c:v>1080</c:v>
                </c:pt>
                <c:pt idx="10">
                  <c:v>1080</c:v>
                </c:pt>
              </c:numCache>
            </c:numRef>
          </c:val>
          <c:smooth val="0"/>
          <c:extLst>
            <c:ext xmlns:c16="http://schemas.microsoft.com/office/drawing/2014/chart" uri="{C3380CC4-5D6E-409C-BE32-E72D297353CC}">
              <c16:uniqueId val="{00000000-8859-4561-A414-BAE7A3E978CC}"/>
            </c:ext>
          </c:extLst>
        </c:ser>
        <c:dLbls>
          <c:showLegendKey val="0"/>
          <c:showVal val="0"/>
          <c:showCatName val="0"/>
          <c:showSerName val="0"/>
          <c:showPercent val="0"/>
          <c:showBubbleSize val="0"/>
        </c:dLbls>
        <c:marker val="1"/>
        <c:smooth val="0"/>
        <c:axId val="2142335088"/>
        <c:axId val="540654368"/>
      </c:lineChart>
      <c:catAx>
        <c:axId val="2142335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40654368"/>
        <c:crosses val="autoZero"/>
        <c:auto val="1"/>
        <c:lblAlgn val="ctr"/>
        <c:lblOffset val="100"/>
        <c:noMultiLvlLbl val="0"/>
      </c:catAx>
      <c:valAx>
        <c:axId val="540654368"/>
        <c:scaling>
          <c:orientation val="minMax"/>
        </c:scaling>
        <c:delete val="0"/>
        <c:axPos val="l"/>
        <c:numFmt formatCode="0" sourceLinked="1"/>
        <c:majorTickMark val="none"/>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1423350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r>
              <a:rPr lang="et-EE" b="1"/>
              <a:t>Netotöötasu</a:t>
            </a:r>
            <a:r>
              <a:rPr lang="en-US" b="1" baseline="0"/>
              <a:t> </a:t>
            </a:r>
            <a:r>
              <a:rPr lang="et-EE" b="1" baseline="0"/>
              <a:t>(mediaan) </a:t>
            </a:r>
            <a:r>
              <a:rPr lang="en-US" b="1" baseline="0"/>
              <a:t>ootused</a:t>
            </a:r>
            <a:r>
              <a:rPr lang="et-EE" b="1" baseline="0"/>
              <a:t> ametirühmades</a:t>
            </a:r>
            <a:endParaRPr lang="et-EE" b="1"/>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Sheet1!$A$2</c:f>
              <c:strCache>
                <c:ptCount val="1"/>
                <c:pt idx="0">
                  <c:v>Kevad 2015</c:v>
                </c:pt>
              </c:strCache>
            </c:strRef>
          </c:tx>
          <c:spPr>
            <a:solidFill>
              <a:schemeClr val="bg2"/>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1">
                <a:spAutoFit/>
              </a:bodyPr>
              <a:lstStyle/>
              <a:p>
                <a:pPr>
                  <a:defRPr sz="1000" b="0" i="0" u="none" strike="noStrike" kern="1200" baseline="0">
                    <a:solidFill>
                      <a:schemeClr val="accent2">
                        <a:lumMod val="75000"/>
                        <a:lumOff val="2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Juhid</c:v>
                </c:pt>
                <c:pt idx="1">
                  <c:v>Valdkonnajuhid ja projektijuhid</c:v>
                </c:pt>
                <c:pt idx="2">
                  <c:v>Tippspetsialistid</c:v>
                </c:pt>
                <c:pt idx="3">
                  <c:v>Esmatasandi juhid</c:v>
                </c:pt>
                <c:pt idx="4">
                  <c:v>Keskastme spetsialistid ja tehnikud</c:v>
                </c:pt>
                <c:pt idx="5">
                  <c:v>Ametnikud</c:v>
                </c:pt>
                <c:pt idx="6">
                  <c:v>Müügi ja teenindustöötajad</c:v>
                </c:pt>
                <c:pt idx="7">
                  <c:v>Oskustöötajad ja käsitöölised</c:v>
                </c:pt>
                <c:pt idx="8">
                  <c:v>Seadme ja masinaoperaatorid</c:v>
                </c:pt>
                <c:pt idx="9">
                  <c:v>Mootorsõidukite ja liikurmasinate juhid</c:v>
                </c:pt>
                <c:pt idx="10">
                  <c:v>Lihttöölised</c:v>
                </c:pt>
              </c:strCache>
            </c:strRef>
          </c:cat>
          <c:val>
            <c:numRef>
              <c:f>Sheet1!$B$2:$L$2</c:f>
              <c:numCache>
                <c:formatCode>0</c:formatCode>
                <c:ptCount val="11"/>
                <c:pt idx="0">
                  <c:v>1800</c:v>
                </c:pt>
                <c:pt idx="1">
                  <c:v>1500</c:v>
                </c:pt>
                <c:pt idx="2">
                  <c:v>1400</c:v>
                </c:pt>
                <c:pt idx="3">
                  <c:v>1300</c:v>
                </c:pt>
                <c:pt idx="4">
                  <c:v>1100</c:v>
                </c:pt>
                <c:pt idx="5">
                  <c:v>900</c:v>
                </c:pt>
                <c:pt idx="6">
                  <c:v>800</c:v>
                </c:pt>
                <c:pt idx="7">
                  <c:v>1000</c:v>
                </c:pt>
                <c:pt idx="8">
                  <c:v>1000</c:v>
                </c:pt>
                <c:pt idx="9">
                  <c:v>1200</c:v>
                </c:pt>
                <c:pt idx="10">
                  <c:v>800</c:v>
                </c:pt>
              </c:numCache>
            </c:numRef>
          </c:val>
          <c:extLst>
            <c:ext xmlns:c16="http://schemas.microsoft.com/office/drawing/2014/chart" uri="{C3380CC4-5D6E-409C-BE32-E72D297353CC}">
              <c16:uniqueId val="{00000000-268C-4A83-82A7-03C9CFAF68FF}"/>
            </c:ext>
          </c:extLst>
        </c:ser>
        <c:ser>
          <c:idx val="1"/>
          <c:order val="1"/>
          <c:tx>
            <c:strRef>
              <c:f>Sheet1!$A$3</c:f>
              <c:strCache>
                <c:ptCount val="1"/>
                <c:pt idx="0">
                  <c:v>Kevad 2016</c:v>
                </c:pt>
              </c:strCache>
            </c:strRef>
          </c:tx>
          <c:spPr>
            <a:solidFill>
              <a:schemeClr val="accent3"/>
            </a:solidFill>
            <a:ln>
              <a:noFill/>
            </a:ln>
            <a:effectLst/>
          </c:spPr>
          <c:invertIfNegative val="0"/>
          <c:dLbls>
            <c:numFmt formatCode="0" sourceLinked="0"/>
            <c:spPr>
              <a:noFill/>
              <a:ln>
                <a:noFill/>
              </a:ln>
              <a:effectLst/>
            </c:spPr>
            <c:txPr>
              <a:bodyPr rot="-5400000" spcFirstLastPara="1" vertOverflow="ellipsis"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Juhid</c:v>
                </c:pt>
                <c:pt idx="1">
                  <c:v>Valdkonnajuhid ja projektijuhid</c:v>
                </c:pt>
                <c:pt idx="2">
                  <c:v>Tippspetsialistid</c:v>
                </c:pt>
                <c:pt idx="3">
                  <c:v>Esmatasandi juhid</c:v>
                </c:pt>
                <c:pt idx="4">
                  <c:v>Keskastme spetsialistid ja tehnikud</c:v>
                </c:pt>
                <c:pt idx="5">
                  <c:v>Ametnikud</c:v>
                </c:pt>
                <c:pt idx="6">
                  <c:v>Müügi ja teenindustöötajad</c:v>
                </c:pt>
                <c:pt idx="7">
                  <c:v>Oskustöötajad ja käsitöölised</c:v>
                </c:pt>
                <c:pt idx="8">
                  <c:v>Seadme ja masinaoperaatorid</c:v>
                </c:pt>
                <c:pt idx="9">
                  <c:v>Mootorsõidukite ja liikurmasinate juhid</c:v>
                </c:pt>
                <c:pt idx="10">
                  <c:v>Lihttöölised</c:v>
                </c:pt>
              </c:strCache>
            </c:strRef>
          </c:cat>
          <c:val>
            <c:numRef>
              <c:f>Sheet1!$B$3:$L$3</c:f>
              <c:numCache>
                <c:formatCode>0</c:formatCode>
                <c:ptCount val="11"/>
                <c:pt idx="0">
                  <c:v>2000</c:v>
                </c:pt>
                <c:pt idx="1">
                  <c:v>1500</c:v>
                </c:pt>
                <c:pt idx="2">
                  <c:v>1500</c:v>
                </c:pt>
                <c:pt idx="3">
                  <c:v>1500</c:v>
                </c:pt>
                <c:pt idx="4">
                  <c:v>1200</c:v>
                </c:pt>
                <c:pt idx="5">
                  <c:v>1000</c:v>
                </c:pt>
                <c:pt idx="6">
                  <c:v>800</c:v>
                </c:pt>
                <c:pt idx="7">
                  <c:v>1100</c:v>
                </c:pt>
                <c:pt idx="8">
                  <c:v>1000</c:v>
                </c:pt>
                <c:pt idx="9">
                  <c:v>1200</c:v>
                </c:pt>
                <c:pt idx="10">
                  <c:v>800</c:v>
                </c:pt>
              </c:numCache>
            </c:numRef>
          </c:val>
          <c:extLst>
            <c:ext xmlns:c16="http://schemas.microsoft.com/office/drawing/2014/chart" uri="{C3380CC4-5D6E-409C-BE32-E72D297353CC}">
              <c16:uniqueId val="{00000001-268C-4A83-82A7-03C9CFAF68FF}"/>
            </c:ext>
          </c:extLst>
        </c:ser>
        <c:ser>
          <c:idx val="2"/>
          <c:order val="2"/>
          <c:tx>
            <c:strRef>
              <c:f>Sheet1!$A$4</c:f>
              <c:strCache>
                <c:ptCount val="1"/>
                <c:pt idx="0">
                  <c:v>Kevad 2017</c:v>
                </c:pt>
              </c:strCache>
            </c:strRef>
          </c:tx>
          <c:spPr>
            <a:solidFill>
              <a:schemeClr val="accent2"/>
            </a:solidFill>
            <a:ln>
              <a:noFill/>
            </a:ln>
            <a:effectLst/>
          </c:spPr>
          <c:invertIfNegative val="0"/>
          <c:dLbls>
            <c:spPr>
              <a:noFill/>
              <a:ln>
                <a:noFill/>
              </a:ln>
              <a:effectLst/>
            </c:spPr>
            <c:txPr>
              <a:bodyPr rot="-5400000" spcFirstLastPara="1" vertOverflow="ellipsis" wrap="square" lIns="38100" tIns="19050" rIns="38100" bIns="19050" anchor="ctr" anchorCtr="1">
                <a:spAutoFit/>
              </a:bodyPr>
              <a:lstStyle/>
              <a:p>
                <a:pPr>
                  <a:defRPr sz="1000" b="0"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Sheet1!$B$1:$L$1</c:f>
              <c:strCache>
                <c:ptCount val="11"/>
                <c:pt idx="0">
                  <c:v>Juhid</c:v>
                </c:pt>
                <c:pt idx="1">
                  <c:v>Valdkonnajuhid ja projektijuhid</c:v>
                </c:pt>
                <c:pt idx="2">
                  <c:v>Tippspetsialistid</c:v>
                </c:pt>
                <c:pt idx="3">
                  <c:v>Esmatasandi juhid</c:v>
                </c:pt>
                <c:pt idx="4">
                  <c:v>Keskastme spetsialistid ja tehnikud</c:v>
                </c:pt>
                <c:pt idx="5">
                  <c:v>Ametnikud</c:v>
                </c:pt>
                <c:pt idx="6">
                  <c:v>Müügi ja teenindustöötajad</c:v>
                </c:pt>
                <c:pt idx="7">
                  <c:v>Oskustöötajad ja käsitöölised</c:v>
                </c:pt>
                <c:pt idx="8">
                  <c:v>Seadme ja masinaoperaatorid</c:v>
                </c:pt>
                <c:pt idx="9">
                  <c:v>Mootorsõidukite ja liikurmasinate juhid</c:v>
                </c:pt>
                <c:pt idx="10">
                  <c:v>Lihttöölised</c:v>
                </c:pt>
              </c:strCache>
            </c:strRef>
          </c:cat>
          <c:val>
            <c:numRef>
              <c:f>Sheet1!$B$4:$L$4</c:f>
              <c:numCache>
                <c:formatCode>0</c:formatCode>
                <c:ptCount val="11"/>
                <c:pt idx="0">
                  <c:v>2000</c:v>
                </c:pt>
                <c:pt idx="1">
                  <c:v>1600</c:v>
                </c:pt>
                <c:pt idx="2">
                  <c:v>1500</c:v>
                </c:pt>
                <c:pt idx="3">
                  <c:v>1500</c:v>
                </c:pt>
                <c:pt idx="4">
                  <c:v>1200</c:v>
                </c:pt>
                <c:pt idx="5">
                  <c:v>1000</c:v>
                </c:pt>
                <c:pt idx="6">
                  <c:v>890</c:v>
                </c:pt>
                <c:pt idx="7">
                  <c:v>1100</c:v>
                </c:pt>
                <c:pt idx="8">
                  <c:v>1200</c:v>
                </c:pt>
                <c:pt idx="9">
                  <c:v>1300</c:v>
                </c:pt>
                <c:pt idx="10">
                  <c:v>800</c:v>
                </c:pt>
              </c:numCache>
            </c:numRef>
          </c:val>
          <c:extLst>
            <c:ext xmlns:c16="http://schemas.microsoft.com/office/drawing/2014/chart" uri="{C3380CC4-5D6E-409C-BE32-E72D297353CC}">
              <c16:uniqueId val="{00000000-C7B1-4B06-90FC-58809CFC60BC}"/>
            </c:ext>
          </c:extLst>
        </c:ser>
        <c:dLbls>
          <c:showLegendKey val="0"/>
          <c:showVal val="0"/>
          <c:showCatName val="0"/>
          <c:showSerName val="0"/>
          <c:showPercent val="0"/>
          <c:showBubbleSize val="0"/>
        </c:dLbls>
        <c:gapWidth val="79"/>
        <c:overlap val="-7"/>
        <c:axId val="422782576"/>
        <c:axId val="422783120"/>
      </c:barChart>
      <c:lineChart>
        <c:grouping val="standard"/>
        <c:varyColors val="0"/>
        <c:ser>
          <c:idx val="3"/>
          <c:order val="3"/>
          <c:tx>
            <c:strRef>
              <c:f>Sheet1!$A$5</c:f>
              <c:strCache>
                <c:ptCount val="1"/>
                <c:pt idx="0">
                  <c:v>Mediaan kevad 2017</c:v>
                </c:pt>
              </c:strCache>
            </c:strRef>
          </c:tx>
          <c:spPr>
            <a:ln w="28575" cap="rnd">
              <a:solidFill>
                <a:schemeClr val="accent4"/>
              </a:solidFill>
              <a:round/>
            </a:ln>
            <a:effectLst/>
          </c:spPr>
          <c:marker>
            <c:symbol val="none"/>
          </c:marker>
          <c:cat>
            <c:strRef>
              <c:f>Sheet1!$B$1:$L$1</c:f>
              <c:strCache>
                <c:ptCount val="11"/>
                <c:pt idx="0">
                  <c:v>Juhid</c:v>
                </c:pt>
                <c:pt idx="1">
                  <c:v>Valdkonnajuhid ja projektijuhid</c:v>
                </c:pt>
                <c:pt idx="2">
                  <c:v>Tippspetsialistid</c:v>
                </c:pt>
                <c:pt idx="3">
                  <c:v>Esmatasandi juhid</c:v>
                </c:pt>
                <c:pt idx="4">
                  <c:v>Keskastme spetsialistid ja tehnikud</c:v>
                </c:pt>
                <c:pt idx="5">
                  <c:v>Ametnikud</c:v>
                </c:pt>
                <c:pt idx="6">
                  <c:v>Müügi ja teenindustöötajad</c:v>
                </c:pt>
                <c:pt idx="7">
                  <c:v>Oskustöötajad ja käsitöölised</c:v>
                </c:pt>
                <c:pt idx="8">
                  <c:v>Seadme ja masinaoperaatorid</c:v>
                </c:pt>
                <c:pt idx="9">
                  <c:v>Mootorsõidukite ja liikurmasinate juhid</c:v>
                </c:pt>
                <c:pt idx="10">
                  <c:v>Lihttöölised</c:v>
                </c:pt>
              </c:strCache>
            </c:strRef>
          </c:cat>
          <c:val>
            <c:numRef>
              <c:f>Sheet1!$B$5:$L$5</c:f>
              <c:numCache>
                <c:formatCode>0</c:formatCode>
                <c:ptCount val="11"/>
                <c:pt idx="0">
                  <c:v>1300</c:v>
                </c:pt>
                <c:pt idx="1">
                  <c:v>1300</c:v>
                </c:pt>
                <c:pt idx="2">
                  <c:v>1300</c:v>
                </c:pt>
                <c:pt idx="3">
                  <c:v>1300</c:v>
                </c:pt>
                <c:pt idx="4">
                  <c:v>1300</c:v>
                </c:pt>
                <c:pt idx="5">
                  <c:v>1300</c:v>
                </c:pt>
                <c:pt idx="6">
                  <c:v>1300</c:v>
                </c:pt>
                <c:pt idx="7">
                  <c:v>1300</c:v>
                </c:pt>
                <c:pt idx="8">
                  <c:v>1300</c:v>
                </c:pt>
                <c:pt idx="9">
                  <c:v>1300</c:v>
                </c:pt>
                <c:pt idx="10">
                  <c:v>1300</c:v>
                </c:pt>
              </c:numCache>
            </c:numRef>
          </c:val>
          <c:smooth val="0"/>
          <c:extLst>
            <c:ext xmlns:c16="http://schemas.microsoft.com/office/drawing/2014/chart" uri="{C3380CC4-5D6E-409C-BE32-E72D297353CC}">
              <c16:uniqueId val="{00000000-0BDC-475F-8E2E-4E0E7818BCBD}"/>
            </c:ext>
          </c:extLst>
        </c:ser>
        <c:dLbls>
          <c:showLegendKey val="0"/>
          <c:showVal val="0"/>
          <c:showCatName val="0"/>
          <c:showSerName val="0"/>
          <c:showPercent val="0"/>
          <c:showBubbleSize val="0"/>
        </c:dLbls>
        <c:marker val="1"/>
        <c:smooth val="0"/>
        <c:axId val="422782576"/>
        <c:axId val="422783120"/>
      </c:lineChart>
      <c:catAx>
        <c:axId val="4227825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422783120"/>
        <c:crosses val="autoZero"/>
        <c:auto val="1"/>
        <c:lblAlgn val="ctr"/>
        <c:lblOffset val="100"/>
        <c:noMultiLvlLbl val="0"/>
      </c:catAx>
      <c:valAx>
        <c:axId val="422783120"/>
        <c:scaling>
          <c:orientation val="minMax"/>
        </c:scaling>
        <c:delete val="0"/>
        <c:axPos val="l"/>
        <c:numFmt formatCode="0" sourceLinked="1"/>
        <c:majorTickMark val="none"/>
        <c:minorTickMark val="none"/>
        <c:tickLblPos val="nextTo"/>
        <c:spPr>
          <a:noFill/>
          <a:ln>
            <a:solidFill>
              <a:schemeClr val="bg2"/>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42278257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000"/>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1" i="0" u="none" strike="noStrike" kern="1200" spc="0" baseline="0">
                <a:solidFill>
                  <a:schemeClr val="accent2"/>
                </a:solidFill>
                <a:latin typeface="+mn-lt"/>
                <a:ea typeface="+mn-ea"/>
                <a:cs typeface="+mn-cs"/>
              </a:defRPr>
            </a:pPr>
            <a:r>
              <a:rPr lang="et-EE" sz="1200" b="1">
                <a:solidFill>
                  <a:schemeClr val="accent2"/>
                </a:solidFill>
              </a:rPr>
              <a:t>Põhipalga muutus: </a:t>
            </a:r>
            <a:r>
              <a:rPr lang="en-US" sz="1200" b="1">
                <a:solidFill>
                  <a:schemeClr val="accent2"/>
                </a:solidFill>
              </a:rPr>
              <a:t>Millal </a:t>
            </a:r>
            <a:r>
              <a:rPr lang="et-EE" sz="1200" b="1">
                <a:solidFill>
                  <a:schemeClr val="accent2"/>
                </a:solidFill>
              </a:rPr>
              <a:t>Teie </a:t>
            </a:r>
            <a:r>
              <a:rPr lang="en-US" sz="1200" b="1">
                <a:solidFill>
                  <a:schemeClr val="accent2"/>
                </a:solidFill>
              </a:rPr>
              <a:t>põhipalk </a:t>
            </a:r>
            <a:r>
              <a:rPr lang="et-EE" sz="1200" b="1">
                <a:solidFill>
                  <a:schemeClr val="accent2"/>
                </a:solidFill>
              </a:rPr>
              <a:t>viimati </a:t>
            </a:r>
            <a:r>
              <a:rPr lang="en-US" sz="1200" b="1">
                <a:solidFill>
                  <a:schemeClr val="accent2"/>
                </a:solidFill>
              </a:rPr>
              <a:t>muutus?</a:t>
            </a:r>
          </a:p>
        </c:rich>
      </c:tx>
      <c:overlay val="0"/>
      <c:spPr>
        <a:noFill/>
        <a:ln>
          <a:noFill/>
        </a:ln>
        <a:effectLst/>
      </c:spPr>
      <c:txPr>
        <a:bodyPr rot="0" spcFirstLastPara="1" vertOverflow="ellipsis" vert="horz" wrap="square" anchor="ctr" anchorCtr="1"/>
        <a:lstStyle/>
        <a:p>
          <a:pPr>
            <a:defRPr sz="1200" b="1" i="0" u="none" strike="noStrike" kern="1200" spc="0" baseline="0">
              <a:solidFill>
                <a:schemeClr val="accent2"/>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Millal põhipalk muutus?</c:v>
                </c:pt>
              </c:strCache>
            </c:strRef>
          </c:tx>
          <c:spPr>
            <a:solidFill>
              <a:schemeClr val="accent3"/>
            </a:solidFill>
            <a:ln>
              <a:noFill/>
            </a:ln>
            <a:effectLst/>
          </c:spPr>
          <c:invertIfNegative val="0"/>
          <c:dLbls>
            <c:spPr>
              <a:noFill/>
              <a:ln>
                <a:noFill/>
              </a:ln>
              <a:effectLst/>
            </c:spPr>
            <c:txPr>
              <a:bodyPr rot="0" spcFirstLastPara="1" vertOverflow="ellipsis" vert="horz" wrap="square" anchor="ctr" anchorCtr="1"/>
              <a:lstStyle/>
              <a:p>
                <a:pPr>
                  <a:defRPr sz="11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Aastal 2017</c:v>
                </c:pt>
                <c:pt idx="1">
                  <c:v>Aastal 2016</c:v>
                </c:pt>
                <c:pt idx="2">
                  <c:v>Aastal 2015</c:v>
                </c:pt>
                <c:pt idx="3">
                  <c:v>Aastal 2014</c:v>
                </c:pt>
                <c:pt idx="4">
                  <c:v>Aastal 2013 või varem</c:v>
                </c:pt>
              </c:strCache>
            </c:strRef>
          </c:cat>
          <c:val>
            <c:numRef>
              <c:f>Sheet1!$B$2:$B$6</c:f>
              <c:numCache>
                <c:formatCode>0%</c:formatCode>
                <c:ptCount val="5"/>
                <c:pt idx="0">
                  <c:v>0.37701778385772916</c:v>
                </c:pt>
                <c:pt idx="1">
                  <c:v>0.25663474692202465</c:v>
                </c:pt>
                <c:pt idx="2">
                  <c:v>0.12047423620611035</c:v>
                </c:pt>
                <c:pt idx="3">
                  <c:v>4.3775649794801641E-2</c:v>
                </c:pt>
                <c:pt idx="4">
                  <c:v>5.7181942544459644E-2</c:v>
                </c:pt>
              </c:numCache>
            </c:numRef>
          </c:val>
          <c:extLst>
            <c:ext xmlns:c16="http://schemas.microsoft.com/office/drawing/2014/chart" uri="{C3380CC4-5D6E-409C-BE32-E72D297353CC}">
              <c16:uniqueId val="{00000000-7BD2-4CD3-BF37-8D0CA7773551}"/>
            </c:ext>
          </c:extLst>
        </c:ser>
        <c:dLbls>
          <c:showLegendKey val="0"/>
          <c:showVal val="0"/>
          <c:showCatName val="0"/>
          <c:showSerName val="0"/>
          <c:showPercent val="0"/>
          <c:showBubbleSize val="0"/>
        </c:dLbls>
        <c:gapWidth val="100"/>
        <c:overlap val="-27"/>
        <c:axId val="2142336336"/>
        <c:axId val="543930944"/>
      </c:barChart>
      <c:catAx>
        <c:axId val="214233633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543930944"/>
        <c:crosses val="autoZero"/>
        <c:auto val="1"/>
        <c:lblAlgn val="ctr"/>
        <c:lblOffset val="100"/>
        <c:noMultiLvlLbl val="0"/>
      </c:catAx>
      <c:valAx>
        <c:axId val="543930944"/>
        <c:scaling>
          <c:orientation val="minMax"/>
        </c:scaling>
        <c:delete val="0"/>
        <c:axPos val="l"/>
        <c:numFmt formatCode="0%" sourceLinked="1"/>
        <c:majorTickMark val="none"/>
        <c:minorTickMark val="none"/>
        <c:tickLblPos val="nextTo"/>
        <c:spPr>
          <a:noFill/>
          <a:ln>
            <a:solidFill>
              <a:schemeClr val="bg1">
                <a:lumMod val="85000"/>
              </a:schemeClr>
            </a:solidFill>
          </a:ln>
          <a:effectLst/>
        </c:spPr>
        <c:txPr>
          <a:bodyPr rot="-60000000" spcFirstLastPara="1" vertOverflow="ellipsis" vert="horz" wrap="square" anchor="ctr" anchorCtr="1"/>
          <a:lstStyle/>
          <a:p>
            <a:pPr>
              <a:defRPr sz="1100" b="0" i="0" u="none" strike="noStrike" kern="1200" baseline="0">
                <a:solidFill>
                  <a:schemeClr val="tx1">
                    <a:lumMod val="65000"/>
                    <a:lumOff val="35000"/>
                  </a:schemeClr>
                </a:solidFill>
                <a:latin typeface="+mn-lt"/>
                <a:ea typeface="+mn-ea"/>
                <a:cs typeface="+mn-cs"/>
              </a:defRPr>
            </a:pPr>
            <a:endParaRPr lang="en-US"/>
          </a:p>
        </c:txPr>
        <c:crossAx val="2142336336"/>
        <c:crosses val="autoZero"/>
        <c:crossBetween val="between"/>
      </c:valAx>
      <c:spPr>
        <a:noFill/>
        <a:ln>
          <a:noFill/>
        </a:ln>
        <a:effectLst/>
      </c:spPr>
    </c:plotArea>
    <c:plotVisOnly val="1"/>
    <c:dispBlanksAs val="gap"/>
    <c:showDLblsOverMax val="0"/>
  </c:chart>
  <c:spPr>
    <a:noFill/>
    <a:ln>
      <a:noFill/>
    </a:ln>
    <a:effectLst/>
  </c:spPr>
  <c:txPr>
    <a:bodyPr/>
    <a:lstStyle/>
    <a:p>
      <a:pPr>
        <a:defRPr sz="1100"/>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r>
              <a:rPr lang="et-EE" b="1"/>
              <a:t>T</a:t>
            </a:r>
            <a:r>
              <a:rPr lang="en-US" b="1"/>
              <a:t>öötasu muutus aasta jooksul</a:t>
            </a:r>
          </a:p>
        </c:rich>
      </c:tx>
      <c:overlay val="0"/>
      <c:spPr>
        <a:noFill/>
        <a:ln>
          <a:noFill/>
        </a:ln>
        <a:effectLst/>
      </c:spPr>
      <c:txPr>
        <a:bodyPr rot="0" spcFirstLastPara="1" vertOverflow="ellipsis" vert="horz" wrap="square" anchor="ctr" anchorCtr="1"/>
        <a:lstStyle/>
        <a:p>
          <a:pPr>
            <a:defRPr sz="12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clustered"/>
        <c:varyColors val="0"/>
        <c:ser>
          <c:idx val="0"/>
          <c:order val="0"/>
          <c:tx>
            <c:strRef>
              <c:f>Sheet1!$B$1</c:f>
              <c:strCache>
                <c:ptCount val="1"/>
                <c:pt idx="0">
                  <c:v>Kevad 2015</c:v>
                </c:pt>
              </c:strCache>
            </c:strRef>
          </c:tx>
          <c:spPr>
            <a:solidFill>
              <a:schemeClr val="bg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Töötasu on muutunud</c:v>
                </c:pt>
                <c:pt idx="1">
                  <c:v>Ei ole muutunud</c:v>
                </c:pt>
                <c:pt idx="2">
                  <c:v>Ei saa võrrelda</c:v>
                </c:pt>
              </c:strCache>
            </c:strRef>
          </c:cat>
          <c:val>
            <c:numRef>
              <c:f>Sheet1!$B$2:$B$4</c:f>
              <c:numCache>
                <c:formatCode>0%</c:formatCode>
                <c:ptCount val="3"/>
                <c:pt idx="0">
                  <c:v>0.51190263110792922</c:v>
                </c:pt>
                <c:pt idx="1">
                  <c:v>0.39063898335421515</c:v>
                </c:pt>
                <c:pt idx="2">
                  <c:v>9.7458385537855741E-2</c:v>
                </c:pt>
              </c:numCache>
            </c:numRef>
          </c:val>
          <c:extLst>
            <c:ext xmlns:c16="http://schemas.microsoft.com/office/drawing/2014/chart" uri="{C3380CC4-5D6E-409C-BE32-E72D297353CC}">
              <c16:uniqueId val="{00000000-A137-48B6-9673-43B4DAB53110}"/>
            </c:ext>
          </c:extLst>
        </c:ser>
        <c:ser>
          <c:idx val="1"/>
          <c:order val="1"/>
          <c:tx>
            <c:strRef>
              <c:f>Sheet1!$C$1</c:f>
              <c:strCache>
                <c:ptCount val="1"/>
                <c:pt idx="0">
                  <c:v>Kevad 2016</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Töötasu on muutunud</c:v>
                </c:pt>
                <c:pt idx="1">
                  <c:v>Ei ole muutunud</c:v>
                </c:pt>
                <c:pt idx="2">
                  <c:v>Ei saa võrrelda</c:v>
                </c:pt>
              </c:strCache>
            </c:strRef>
          </c:cat>
          <c:val>
            <c:numRef>
              <c:f>Sheet1!$C$2:$C$4</c:f>
              <c:numCache>
                <c:formatCode>0%</c:formatCode>
                <c:ptCount val="3"/>
                <c:pt idx="0">
                  <c:v>0.50937964338781572</c:v>
                </c:pt>
                <c:pt idx="1">
                  <c:v>0.40936106983655274</c:v>
                </c:pt>
                <c:pt idx="2">
                  <c:v>8.1259286775631503E-2</c:v>
                </c:pt>
              </c:numCache>
            </c:numRef>
          </c:val>
          <c:extLst>
            <c:ext xmlns:c16="http://schemas.microsoft.com/office/drawing/2014/chart" uri="{C3380CC4-5D6E-409C-BE32-E72D297353CC}">
              <c16:uniqueId val="{00000001-A137-48B6-9673-43B4DAB53110}"/>
            </c:ext>
          </c:extLst>
        </c:ser>
        <c:ser>
          <c:idx val="2"/>
          <c:order val="2"/>
          <c:tx>
            <c:strRef>
              <c:f>Sheet1!$D$1</c:f>
              <c:strCache>
                <c:ptCount val="1"/>
                <c:pt idx="0">
                  <c:v>Kevad 2017</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Töötasu on muutunud</c:v>
                </c:pt>
                <c:pt idx="1">
                  <c:v>Ei ole muutunud</c:v>
                </c:pt>
                <c:pt idx="2">
                  <c:v>Ei saa võrrelda</c:v>
                </c:pt>
              </c:strCache>
            </c:strRef>
          </c:cat>
          <c:val>
            <c:numRef>
              <c:f>Sheet1!$D$2:$D$4</c:f>
              <c:numCache>
                <c:formatCode>0%</c:formatCode>
                <c:ptCount val="3"/>
                <c:pt idx="0">
                  <c:v>0.54746922024623801</c:v>
                </c:pt>
                <c:pt idx="1">
                  <c:v>0.38714090287277703</c:v>
                </c:pt>
                <c:pt idx="2">
                  <c:v>6.5389876880984951E-2</c:v>
                </c:pt>
              </c:numCache>
            </c:numRef>
          </c:val>
          <c:extLst>
            <c:ext xmlns:c16="http://schemas.microsoft.com/office/drawing/2014/chart" uri="{C3380CC4-5D6E-409C-BE32-E72D297353CC}">
              <c16:uniqueId val="{00000002-A137-48B6-9673-43B4DAB53110}"/>
            </c:ext>
          </c:extLst>
        </c:ser>
        <c:dLbls>
          <c:showLegendKey val="0"/>
          <c:showVal val="0"/>
          <c:showCatName val="0"/>
          <c:showSerName val="0"/>
          <c:showPercent val="0"/>
          <c:showBubbleSize val="0"/>
        </c:dLbls>
        <c:gapWidth val="100"/>
        <c:overlap val="-5"/>
        <c:axId val="1461912223"/>
        <c:axId val="1461907231"/>
      </c:barChart>
      <c:catAx>
        <c:axId val="146191222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61907231"/>
        <c:crosses val="autoZero"/>
        <c:auto val="1"/>
        <c:lblAlgn val="ctr"/>
        <c:lblOffset val="100"/>
        <c:noMultiLvlLbl val="0"/>
      </c:catAx>
      <c:valAx>
        <c:axId val="1461907231"/>
        <c:scaling>
          <c:orientation val="minMax"/>
        </c:scaling>
        <c:delete val="0"/>
        <c:axPos val="l"/>
        <c:numFmt formatCode="0%" sourceLinked="1"/>
        <c:majorTickMark val="none"/>
        <c:minorTickMark val="none"/>
        <c:tickLblPos val="nextTo"/>
        <c:spPr>
          <a:noFill/>
          <a:ln>
            <a:solidFill>
              <a:schemeClr val="bg2"/>
            </a:solid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1461912223"/>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sz="1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1532" cy="496173"/>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45047" y="0"/>
            <a:ext cx="2941532" cy="496173"/>
          </a:xfrm>
          <a:prstGeom prst="rect">
            <a:avLst/>
          </a:prstGeom>
        </p:spPr>
        <p:txBody>
          <a:bodyPr vert="horz" lIns="91440" tIns="45720" rIns="91440" bIns="45720" rtlCol="0"/>
          <a:lstStyle>
            <a:lvl1pPr algn="r">
              <a:defRPr sz="1200"/>
            </a:lvl1pPr>
          </a:lstStyle>
          <a:p>
            <a:fld id="{F6841630-71EE-4299-B166-CB00854669E8}" type="datetimeFigureOut">
              <a:rPr lang="et-EE" smtClean="0"/>
              <a:t>21.06.2017</a:t>
            </a:fld>
            <a:endParaRPr lang="et-EE"/>
          </a:p>
        </p:txBody>
      </p:sp>
      <p:sp>
        <p:nvSpPr>
          <p:cNvPr id="4" name="Slide Image Placeholder 3"/>
          <p:cNvSpPr>
            <a:spLocks noGrp="1" noRot="1" noChangeAspect="1"/>
          </p:cNvSpPr>
          <p:nvPr>
            <p:ph type="sldImg" idx="2"/>
          </p:nvPr>
        </p:nvSpPr>
        <p:spPr>
          <a:xfrm>
            <a:off x="914400" y="744538"/>
            <a:ext cx="4959350" cy="3721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78815" y="4713645"/>
            <a:ext cx="5430520" cy="446555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9425568"/>
            <a:ext cx="2941532" cy="496173"/>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45047" y="9425568"/>
            <a:ext cx="2941532" cy="496173"/>
          </a:xfrm>
          <a:prstGeom prst="rect">
            <a:avLst/>
          </a:prstGeom>
        </p:spPr>
        <p:txBody>
          <a:bodyPr vert="horz" lIns="91440" tIns="45720" rIns="91440" bIns="45720" rtlCol="0" anchor="b"/>
          <a:lstStyle>
            <a:lvl1pPr algn="r">
              <a:defRPr sz="1200"/>
            </a:lvl1pPr>
          </a:lstStyle>
          <a:p>
            <a:fld id="{40B1B81D-4637-4D5E-8C32-500DE62AEF3D}" type="slidenum">
              <a:rPr lang="et-EE" smtClean="0"/>
              <a:t>‹#›</a:t>
            </a:fld>
            <a:endParaRPr lang="et-EE"/>
          </a:p>
        </p:txBody>
      </p:sp>
    </p:spTree>
    <p:extLst>
      <p:ext uri="{BB962C8B-B14F-4D97-AF65-F5344CB8AC3E}">
        <p14:creationId xmlns:p14="http://schemas.microsoft.com/office/powerpoint/2010/main" val="241257847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t-E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t-EE"/>
          </a:p>
        </p:txBody>
      </p:sp>
      <p:sp>
        <p:nvSpPr>
          <p:cNvPr id="4" name="Date Placeholder 3"/>
          <p:cNvSpPr>
            <a:spLocks noGrp="1"/>
          </p:cNvSpPr>
          <p:nvPr>
            <p:ph type="dt" sz="half" idx="10"/>
          </p:nvPr>
        </p:nvSpPr>
        <p:spPr/>
        <p:txBody>
          <a:bodyPr/>
          <a:lstStyle/>
          <a:p>
            <a:fld id="{9B170439-91A8-404E-8652-974AEED91C09}" type="datetimeFigureOut">
              <a:rPr lang="et-EE" smtClean="0"/>
              <a:t>21.06.2017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397482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t-E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170439-91A8-404E-8652-974AEED91C09}" type="datetimeFigureOut">
              <a:rPr lang="et-EE" smtClean="0"/>
              <a:t>21.06.2017</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26169881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9B170439-91A8-404E-8652-974AEED91C09}" type="datetimeFigureOut">
              <a:rPr lang="et-EE" smtClean="0"/>
              <a:t>21.06.2017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7640801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9B170439-91A8-404E-8652-974AEED91C09}" type="datetimeFigureOut">
              <a:rPr lang="et-EE" smtClean="0"/>
              <a:t>21.06.2017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13827342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9B170439-91A8-404E-8652-974AEED91C09}" type="datetimeFigureOut">
              <a:rPr lang="et-EE" smtClean="0"/>
              <a:t>21.06.2017</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1413245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600075"/>
            <a:ext cx="8229600" cy="524670"/>
          </a:xfrm>
        </p:spPr>
        <p:txBody>
          <a:bodyPr>
            <a:normAutofit/>
          </a:bodyPr>
          <a:lstStyle>
            <a:lvl1pPr>
              <a:defRPr sz="1800"/>
            </a:lvl1pPr>
          </a:lstStyle>
          <a:p>
            <a:r>
              <a:rPr lang="en-US"/>
              <a:t>Click to edit Master title style</a:t>
            </a:r>
            <a:endParaRPr lang="et-EE"/>
          </a:p>
        </p:txBody>
      </p:sp>
      <p:sp>
        <p:nvSpPr>
          <p:cNvPr id="3" name="Content Placeholder 2"/>
          <p:cNvSpPr>
            <a:spLocks noGrp="1"/>
          </p:cNvSpPr>
          <p:nvPr>
            <p:ph idx="1"/>
          </p:nvPr>
        </p:nvSpPr>
        <p:spPr>
          <a:xfrm>
            <a:off x="457200" y="1268760"/>
            <a:ext cx="8229600" cy="4857403"/>
          </a:xfrm>
        </p:spPr>
        <p:txBody>
          <a:bodyPr>
            <a:normAutofit/>
          </a:bodyPr>
          <a:lstStyle>
            <a:lvl1pPr>
              <a:defRPr sz="16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9B170439-91A8-404E-8652-974AEED91C09}" type="datetimeFigureOut">
              <a:rPr lang="et-EE" smtClean="0"/>
              <a:t>21.06.2017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3817792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t-E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B170439-91A8-404E-8652-974AEED91C09}" type="datetimeFigureOut">
              <a:rPr lang="et-EE" smtClean="0"/>
              <a:t>21.06.2017</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2305211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p:cNvSpPr>
            <a:spLocks noGrp="1"/>
          </p:cNvSpPr>
          <p:nvPr>
            <p:ph type="dt" sz="half" idx="10"/>
          </p:nvPr>
        </p:nvSpPr>
        <p:spPr/>
        <p:txBody>
          <a:bodyPr/>
          <a:lstStyle/>
          <a:p>
            <a:fld id="{9B170439-91A8-404E-8652-974AEED91C09}" type="datetimeFigureOut">
              <a:rPr lang="et-EE" smtClean="0"/>
              <a:t>21.06.2017</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26518049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t-E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p:cNvSpPr>
            <a:spLocks noGrp="1"/>
          </p:cNvSpPr>
          <p:nvPr>
            <p:ph type="dt" sz="half" idx="10"/>
          </p:nvPr>
        </p:nvSpPr>
        <p:spPr/>
        <p:txBody>
          <a:bodyPr/>
          <a:lstStyle/>
          <a:p>
            <a:fld id="{9B170439-91A8-404E-8652-974AEED91C09}" type="datetimeFigureOut">
              <a:rPr lang="et-EE" smtClean="0"/>
              <a:t>21.06.2017</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1398204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2"/>
          <p:cNvSpPr>
            <a:spLocks noGrp="1"/>
          </p:cNvSpPr>
          <p:nvPr>
            <p:ph type="dt" sz="half" idx="10"/>
          </p:nvPr>
        </p:nvSpPr>
        <p:spPr/>
        <p:txBody>
          <a:bodyPr/>
          <a:lstStyle/>
          <a:p>
            <a:fld id="{9B170439-91A8-404E-8652-974AEED91C09}" type="datetimeFigureOut">
              <a:rPr lang="et-EE" smtClean="0"/>
              <a:t>21.06.2017</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2811171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B170439-91A8-404E-8652-974AEED91C09}" type="datetimeFigureOut">
              <a:rPr lang="et-EE" smtClean="0"/>
              <a:t>21.06.2017</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1664349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t-E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B170439-91A8-404E-8652-974AEED91C09}" type="datetimeFigureOut">
              <a:rPr lang="et-EE" smtClean="0"/>
              <a:t>21.06.2017</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F5B754C2-38AD-48A4-9DC6-99845849696D}" type="slidenum">
              <a:rPr lang="et-EE" smtClean="0"/>
              <a:t>‹#›</a:t>
            </a:fld>
            <a:endParaRPr lang="et-EE"/>
          </a:p>
        </p:txBody>
      </p:sp>
    </p:spTree>
    <p:extLst>
      <p:ext uri="{BB962C8B-B14F-4D97-AF65-F5344CB8AC3E}">
        <p14:creationId xmlns:p14="http://schemas.microsoft.com/office/powerpoint/2010/main" val="40611386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600074"/>
            <a:ext cx="8229600" cy="817563"/>
          </a:xfrm>
          <a:prstGeom prst="rect">
            <a:avLst/>
          </a:prstGeom>
        </p:spPr>
        <p:txBody>
          <a:bodyPr vert="horz" lIns="91440" tIns="45720" rIns="91440" bIns="45720" rtlCol="0" anchor="ctr">
            <a:normAutofit/>
          </a:bodyPr>
          <a:lstStyle/>
          <a:p>
            <a:r>
              <a:rPr lang="en-US" dirty="0"/>
              <a:t>Click to edit Master title style</a:t>
            </a:r>
            <a:endParaRPr lang="et-EE"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t-EE"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B170439-91A8-404E-8652-974AEED91C09}" type="datetimeFigureOut">
              <a:rPr lang="et-EE" smtClean="0"/>
              <a:t>21.06.2017</a:t>
            </a:fld>
            <a:endParaRPr lang="et-E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B754C2-38AD-48A4-9DC6-99845849696D}" type="slidenum">
              <a:rPr lang="et-EE" smtClean="0"/>
              <a:t>‹#›</a:t>
            </a:fld>
            <a:endParaRPr lang="et-EE"/>
          </a:p>
        </p:txBody>
      </p:sp>
      <p:pic>
        <p:nvPicPr>
          <p:cNvPr id="8" name="Picture 7"/>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7092279" y="156082"/>
            <a:ext cx="1769877" cy="502557"/>
          </a:xfrm>
          <a:prstGeom prst="rect">
            <a:avLst/>
          </a:prstGeom>
        </p:spPr>
      </p:pic>
      <p:sp>
        <p:nvSpPr>
          <p:cNvPr id="7" name="TextBox 6">
            <a:extLst>
              <a:ext uri="{FF2B5EF4-FFF2-40B4-BE49-F238E27FC236}">
                <a16:creationId xmlns:a16="http://schemas.microsoft.com/office/drawing/2014/main" id="{9346974B-E1A4-44E5-893D-892EC2E66543}"/>
              </a:ext>
            </a:extLst>
          </p:cNvPr>
          <p:cNvSpPr txBox="1"/>
          <p:nvPr userDrawn="1"/>
        </p:nvSpPr>
        <p:spPr>
          <a:xfrm>
            <a:off x="457200" y="6415801"/>
            <a:ext cx="5410944" cy="230832"/>
          </a:xfrm>
          <a:prstGeom prst="rect">
            <a:avLst/>
          </a:prstGeom>
          <a:noFill/>
        </p:spPr>
        <p:txBody>
          <a:bodyPr wrap="square" rtlCol="0">
            <a:spAutoFit/>
          </a:bodyPr>
          <a:lstStyle/>
          <a:p>
            <a:r>
              <a:rPr lang="et-EE" sz="900">
                <a:solidFill>
                  <a:schemeClr val="accent2"/>
                </a:solidFill>
              </a:rPr>
              <a:t>Allikas: Palgainfo Agentuuri töötajate tööturu- ja palgauuring</a:t>
            </a:r>
            <a:endParaRPr lang="en-US" sz="900">
              <a:solidFill>
                <a:schemeClr val="accent2"/>
              </a:solidFill>
            </a:endParaRPr>
          </a:p>
        </p:txBody>
      </p:sp>
    </p:spTree>
    <p:extLst>
      <p:ext uri="{BB962C8B-B14F-4D97-AF65-F5344CB8AC3E}">
        <p14:creationId xmlns:p14="http://schemas.microsoft.com/office/powerpoint/2010/main" val="582636182"/>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ctr" defTabSz="914400" rtl="0" eaLnBrk="1" latinLnBrk="0" hangingPunct="1">
        <a:spcBef>
          <a:spcPct val="0"/>
        </a:spcBef>
        <a:buNone/>
        <a:defRPr sz="32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Wingdings" pitchFamily="2" charset="2"/>
        <a:buChar char="§"/>
        <a:defRPr sz="24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chart" Target="../charts/chart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chart" Target="../charts/chart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chart" Target="../charts/chart12.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chart" Target="../charts/chart14.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2" Type="http://schemas.openxmlformats.org/officeDocument/2006/relationships/chart" Target="../charts/chart15.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www.palgainfo.ee/" TargetMode="External"/><Relationship Id="rId2" Type="http://schemas.openxmlformats.org/officeDocument/2006/relationships/hyperlink" Target="mailto:palgauuring@palgainfo.ee" TargetMode="Externa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chart" Target="../charts/chart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2708920"/>
            <a:ext cx="7772400" cy="3060055"/>
          </a:xfrm>
        </p:spPr>
        <p:txBody>
          <a:bodyPr>
            <a:normAutofit/>
          </a:bodyPr>
          <a:lstStyle/>
          <a:p>
            <a:r>
              <a:rPr lang="et-EE"/>
              <a:t>Töötasude muutused</a:t>
            </a:r>
            <a:br>
              <a:rPr lang="et-EE"/>
            </a:br>
            <a:br>
              <a:rPr lang="et-EE" sz="1600">
                <a:latin typeface="Arial" panose="020B0604020202020204" pitchFamily="34" charset="0"/>
                <a:cs typeface="Arial" panose="020B0604020202020204" pitchFamily="34" charset="0"/>
              </a:rPr>
            </a:br>
            <a:r>
              <a:rPr lang="et-EE" sz="1600" cap="none">
                <a:latin typeface="Arial" panose="020B0604020202020204" pitchFamily="34" charset="0"/>
                <a:cs typeface="Arial" panose="020B0604020202020204" pitchFamily="34" charset="0"/>
              </a:rPr>
              <a:t>Palgainfo Agentuuri ja partnerite tööturu- ja palgauuringu tulemuste tutvustus</a:t>
            </a:r>
            <a:br>
              <a:rPr lang="et-EE" sz="1600" cap="none">
                <a:latin typeface="Arial" panose="020B0604020202020204" pitchFamily="34" charset="0"/>
                <a:cs typeface="Arial" panose="020B0604020202020204" pitchFamily="34" charset="0"/>
              </a:rPr>
            </a:br>
            <a:br>
              <a:rPr lang="et-EE" sz="1600" cap="none">
                <a:latin typeface="Arial" panose="020B0604020202020204" pitchFamily="34" charset="0"/>
                <a:cs typeface="Arial" panose="020B0604020202020204" pitchFamily="34" charset="0"/>
              </a:rPr>
            </a:br>
            <a:r>
              <a:rPr lang="et-EE" sz="1600" cap="none">
                <a:latin typeface="Arial" panose="020B0604020202020204" pitchFamily="34" charset="0"/>
                <a:cs typeface="Arial" panose="020B0604020202020204" pitchFamily="34" charset="0"/>
              </a:rPr>
              <a:t>21. juunil 2017</a:t>
            </a:r>
            <a:endParaRPr lang="en-US" sz="160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B703844D-D849-46DF-A9BE-6A7CE6468897}"/>
              </a:ext>
            </a:extLst>
          </p:cNvPr>
          <p:cNvSpPr txBox="1"/>
          <p:nvPr/>
        </p:nvSpPr>
        <p:spPr>
          <a:xfrm>
            <a:off x="722313" y="5214977"/>
            <a:ext cx="8064896" cy="553998"/>
          </a:xfrm>
          <a:prstGeom prst="rect">
            <a:avLst/>
          </a:prstGeom>
          <a:noFill/>
        </p:spPr>
        <p:txBody>
          <a:bodyPr wrap="square" rtlCol="0">
            <a:spAutoFit/>
          </a:bodyPr>
          <a:lstStyle/>
          <a:p>
            <a:r>
              <a:rPr lang="et-EE" sz="1000"/>
              <a:t>Palgainfo Agentuur viis tööturu- ja palgauuringu läbi selle aasta mais. </a:t>
            </a:r>
          </a:p>
          <a:p>
            <a:endParaRPr lang="et-EE" sz="1000"/>
          </a:p>
          <a:p>
            <a:r>
              <a:rPr lang="et-EE" sz="1000"/>
              <a:t>Küsitlusele vastas </a:t>
            </a:r>
            <a:r>
              <a:rPr lang="et-EE" sz="1000" b="1"/>
              <a:t>12 790 inimest</a:t>
            </a:r>
            <a:r>
              <a:rPr lang="et-EE" sz="1000"/>
              <a:t>, kellest 10 965 oli aprillis tööga hõivatud ja 1825 ei töötanud. </a:t>
            </a:r>
            <a:endParaRPr lang="en-US" sz="1000"/>
          </a:p>
        </p:txBody>
      </p:sp>
    </p:spTree>
    <p:extLst>
      <p:ext uri="{BB962C8B-B14F-4D97-AF65-F5344CB8AC3E}">
        <p14:creationId xmlns:p14="http://schemas.microsoft.com/office/powerpoint/2010/main" val="2070084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2404836535"/>
              </p:ext>
            </p:extLst>
          </p:nvPr>
        </p:nvGraphicFramePr>
        <p:xfrm>
          <a:off x="1763688" y="1412776"/>
          <a:ext cx="5904656" cy="376019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1030424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440E0012-E7FE-4FB0-AC88-46DD2253081A}"/>
              </a:ext>
            </a:extLst>
          </p:cNvPr>
          <p:cNvGraphicFramePr/>
          <p:nvPr>
            <p:extLst>
              <p:ext uri="{D42A27DB-BD31-4B8C-83A1-F6EECF244321}">
                <p14:modId xmlns:p14="http://schemas.microsoft.com/office/powerpoint/2010/main" val="3304332288"/>
              </p:ext>
            </p:extLst>
          </p:nvPr>
        </p:nvGraphicFramePr>
        <p:xfrm>
          <a:off x="467544" y="836712"/>
          <a:ext cx="8280920" cy="57606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537910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BFCA45DA-D6C1-4915-B796-761DA373FD55}"/>
              </a:ext>
            </a:extLst>
          </p:cNvPr>
          <p:cNvGraphicFramePr/>
          <p:nvPr>
            <p:extLst>
              <p:ext uri="{D42A27DB-BD31-4B8C-83A1-F6EECF244321}">
                <p14:modId xmlns:p14="http://schemas.microsoft.com/office/powerpoint/2010/main" val="1805776884"/>
              </p:ext>
            </p:extLst>
          </p:nvPr>
        </p:nvGraphicFramePr>
        <p:xfrm>
          <a:off x="395536" y="908720"/>
          <a:ext cx="8352928" cy="259228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3" name="Chart 2">
            <a:extLst>
              <a:ext uri="{FF2B5EF4-FFF2-40B4-BE49-F238E27FC236}">
                <a16:creationId xmlns:a16="http://schemas.microsoft.com/office/drawing/2014/main" id="{C0EF5C7E-30DF-49B8-80C9-85FA372AFC68}"/>
              </a:ext>
            </a:extLst>
          </p:cNvPr>
          <p:cNvGraphicFramePr/>
          <p:nvPr>
            <p:extLst>
              <p:ext uri="{D42A27DB-BD31-4B8C-83A1-F6EECF244321}">
                <p14:modId xmlns:p14="http://schemas.microsoft.com/office/powerpoint/2010/main" val="99747803"/>
              </p:ext>
            </p:extLst>
          </p:nvPr>
        </p:nvGraphicFramePr>
        <p:xfrm>
          <a:off x="323528" y="3861048"/>
          <a:ext cx="8352928" cy="25922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7161797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D1782F64-8800-465D-9D29-643B73140312}"/>
              </a:ext>
            </a:extLst>
          </p:cNvPr>
          <p:cNvGraphicFramePr/>
          <p:nvPr>
            <p:extLst>
              <p:ext uri="{D42A27DB-BD31-4B8C-83A1-F6EECF244321}">
                <p14:modId xmlns:p14="http://schemas.microsoft.com/office/powerpoint/2010/main" val="1334529744"/>
              </p:ext>
            </p:extLst>
          </p:nvPr>
        </p:nvGraphicFramePr>
        <p:xfrm>
          <a:off x="683568" y="1052736"/>
          <a:ext cx="7704856" cy="505633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633076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BC6194AA-7799-4D3D-A94B-407BF1F90D40}"/>
              </a:ext>
            </a:extLst>
          </p:cNvPr>
          <p:cNvGraphicFramePr/>
          <p:nvPr>
            <p:extLst>
              <p:ext uri="{D42A27DB-BD31-4B8C-83A1-F6EECF244321}">
                <p14:modId xmlns:p14="http://schemas.microsoft.com/office/powerpoint/2010/main" val="3565255359"/>
              </p:ext>
            </p:extLst>
          </p:nvPr>
        </p:nvGraphicFramePr>
        <p:xfrm>
          <a:off x="323528" y="836712"/>
          <a:ext cx="8496944" cy="525658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34983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611560" y="1052736"/>
            <a:ext cx="7989634" cy="4896544"/>
          </a:xfrm>
          <a:prstGeom prst="rect">
            <a:avLst/>
          </a:prstGeom>
        </p:spPr>
        <p:txBody>
          <a:bodyPr>
            <a:normAutofit fontScale="92500" lnSpcReduction="20000"/>
          </a:bodyPr>
          <a:lstStyle>
            <a:lvl1pPr marL="342881" indent="-342881"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1pPr>
            <a:lvl2pPr marL="742908" indent="-285734"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2pPr>
            <a:lvl3pPr marL="1142936" indent="-228588"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3pPr>
            <a:lvl4pPr marL="1600110" indent="-228588"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4pPr>
            <a:lvl5pPr marL="2057285" indent="-228588" algn="l" defTabSz="914349" rtl="0" eaLnBrk="1" latinLnBrk="0" hangingPunct="1">
              <a:spcBef>
                <a:spcPct val="20000"/>
              </a:spcBef>
              <a:buFont typeface="Arial" pitchFamily="34" charset="0"/>
              <a:buChar char="»"/>
              <a:defRPr sz="1200" kern="1200">
                <a:solidFill>
                  <a:schemeClr val="tx1"/>
                </a:solidFill>
                <a:latin typeface="Arial" pitchFamily="34" charset="0"/>
                <a:ea typeface="+mn-ea"/>
                <a:cs typeface="Arial" pitchFamily="34" charset="0"/>
              </a:defRPr>
            </a:lvl5pPr>
            <a:lvl6pPr marL="2514459" indent="-228588"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633" indent="-228588"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808" indent="-228588"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983" indent="-228588" algn="l" defTabSz="914349"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t-EE" sz="1165" b="1">
                <a:solidFill>
                  <a:srgbClr val="5F5A4E"/>
                </a:solidFill>
                <a:latin typeface="+mn-lt"/>
              </a:rPr>
              <a:t>Taustainfo</a:t>
            </a:r>
          </a:p>
          <a:p>
            <a:pPr marL="0" indent="0">
              <a:buNone/>
            </a:pPr>
            <a:endParaRPr lang="et-EE" sz="1165" b="1">
              <a:solidFill>
                <a:srgbClr val="5F5A4E"/>
              </a:solidFill>
              <a:latin typeface="+mn-lt"/>
            </a:endParaRPr>
          </a:p>
          <a:p>
            <a:pPr marL="0" indent="0">
              <a:lnSpc>
                <a:spcPct val="170000"/>
              </a:lnSpc>
              <a:spcBef>
                <a:spcPts val="600"/>
              </a:spcBef>
              <a:buNone/>
            </a:pPr>
            <a:r>
              <a:rPr lang="et-EE" sz="1165">
                <a:solidFill>
                  <a:srgbClr val="5F5A4E"/>
                </a:solidFill>
                <a:latin typeface="+mn-lt"/>
              </a:rPr>
              <a:t>Palgainfo Agentuur küsitleb tööandjaid ning töötajaid ja tööotsijaid kaks korda aastas – kevadel ja sügisel. Lisaks põhjalikule töötasu küsimustikule uuritakse töötajate rahulolu, motivatsiooni, sidusust ja tööturukäitumist. Tavapäraselt osaleb küsitlustes üle 10 000 töötaja ja üle 300 organisatsiooni esindaja. Agentuuri uuringud on osalejate arvult kõige suuremad tööturu- ja palgauuringud Eestis.</a:t>
            </a:r>
          </a:p>
          <a:p>
            <a:pPr marL="0" indent="0">
              <a:lnSpc>
                <a:spcPct val="170000"/>
              </a:lnSpc>
              <a:spcBef>
                <a:spcPts val="600"/>
              </a:spcBef>
              <a:buNone/>
            </a:pPr>
            <a:endParaRPr lang="et-EE" sz="1165">
              <a:solidFill>
                <a:srgbClr val="5F5A4E"/>
              </a:solidFill>
              <a:latin typeface="+mn-lt"/>
            </a:endParaRPr>
          </a:p>
          <a:p>
            <a:pPr marL="0" indent="0">
              <a:lnSpc>
                <a:spcPct val="170000"/>
              </a:lnSpc>
              <a:spcBef>
                <a:spcPts val="600"/>
              </a:spcBef>
              <a:buNone/>
            </a:pPr>
            <a:r>
              <a:rPr lang="et-EE" sz="1165">
                <a:solidFill>
                  <a:srgbClr val="5F5A4E"/>
                </a:solidFill>
                <a:latin typeface="+mn-lt"/>
              </a:rPr>
              <a:t>2017. a kevadel läbiviidud uuringut toetasid auhindadega ajakiri „Imeline Teadus“, ESTONIA Resort Hotel &amp; Spa 4*, Loodusvägi, MuaMua Studio, Prisma Peremarket, Saku Õlletehas ja Viking Line.</a:t>
            </a:r>
          </a:p>
          <a:p>
            <a:pPr marL="0" indent="0">
              <a:lnSpc>
                <a:spcPct val="170000"/>
              </a:lnSpc>
              <a:spcBef>
                <a:spcPts val="600"/>
              </a:spcBef>
              <a:buNone/>
            </a:pPr>
            <a:endParaRPr lang="et-EE" sz="1165">
              <a:solidFill>
                <a:srgbClr val="5F5A4E"/>
              </a:solidFill>
              <a:latin typeface="+mn-lt"/>
            </a:endParaRPr>
          </a:p>
          <a:p>
            <a:pPr marL="0" indent="0">
              <a:lnSpc>
                <a:spcPct val="170000"/>
              </a:lnSpc>
              <a:spcBef>
                <a:spcPts val="600"/>
              </a:spcBef>
              <a:buNone/>
            </a:pPr>
            <a:r>
              <a:rPr lang="et-EE" sz="1165">
                <a:solidFill>
                  <a:srgbClr val="5F5A4E"/>
                </a:solidFill>
                <a:latin typeface="+mn-lt"/>
              </a:rPr>
              <a:t>Uuringut aitasid läbi viia Eesti suurim tööportaal CV Keskus, tööandja turunduse agentuur Brandem,  Eesti Ametiühingute Keskliit, personalitöö teenuseid pakkuv HR factory, Innove Rajaleidja, töödisaini labor Vivic, Tartu Ülikooli majandusteaduskond.</a:t>
            </a:r>
          </a:p>
          <a:p>
            <a:pPr marL="0" indent="0">
              <a:lnSpc>
                <a:spcPct val="170000"/>
              </a:lnSpc>
              <a:spcBef>
                <a:spcPts val="600"/>
              </a:spcBef>
              <a:buNone/>
            </a:pPr>
            <a:endParaRPr lang="et-EE" sz="1165" b="1">
              <a:solidFill>
                <a:srgbClr val="5F5A4E"/>
              </a:solidFill>
              <a:latin typeface="+mn-lt"/>
            </a:endParaRPr>
          </a:p>
          <a:p>
            <a:pPr marL="0" indent="0">
              <a:lnSpc>
                <a:spcPct val="110000"/>
              </a:lnSpc>
              <a:spcBef>
                <a:spcPts val="600"/>
              </a:spcBef>
              <a:buNone/>
            </a:pPr>
            <a:r>
              <a:rPr lang="et-EE" sz="1165" b="1">
                <a:solidFill>
                  <a:srgbClr val="5F5A4E"/>
                </a:solidFill>
                <a:latin typeface="+mn-lt"/>
              </a:rPr>
              <a:t>Lisainfo</a:t>
            </a:r>
            <a:r>
              <a:rPr lang="en-US" sz="1165" b="1">
                <a:solidFill>
                  <a:srgbClr val="5F5A4E"/>
                </a:solidFill>
                <a:latin typeface="+mn-lt"/>
              </a:rPr>
              <a:t>:</a:t>
            </a:r>
          </a:p>
          <a:p>
            <a:pPr marL="0" indent="0">
              <a:lnSpc>
                <a:spcPct val="110000"/>
              </a:lnSpc>
              <a:spcBef>
                <a:spcPts val="600"/>
              </a:spcBef>
              <a:buNone/>
            </a:pPr>
            <a:r>
              <a:rPr lang="en-US" sz="1165">
                <a:solidFill>
                  <a:srgbClr val="5F5A4E"/>
                </a:solidFill>
                <a:latin typeface="+mn-lt"/>
              </a:rPr>
              <a:t>Palgainfo Agentuur</a:t>
            </a:r>
          </a:p>
          <a:p>
            <a:pPr marL="0" indent="0">
              <a:lnSpc>
                <a:spcPct val="110000"/>
              </a:lnSpc>
              <a:spcBef>
                <a:spcPts val="600"/>
              </a:spcBef>
              <a:buNone/>
            </a:pPr>
            <a:r>
              <a:rPr lang="it-IT" sz="1165">
                <a:solidFill>
                  <a:srgbClr val="5F5A4E"/>
                </a:solidFill>
                <a:latin typeface="+mn-lt"/>
              </a:rPr>
              <a:t>E-post: </a:t>
            </a:r>
            <a:r>
              <a:rPr lang="it-IT" sz="1165">
                <a:solidFill>
                  <a:srgbClr val="5F5A4E"/>
                </a:solidFill>
                <a:latin typeface="+mn-lt"/>
                <a:hlinkClick r:id="rId2"/>
              </a:rPr>
              <a:t>palgauuring@palgainfo.ee</a:t>
            </a:r>
            <a:r>
              <a:rPr lang="it-IT" sz="1165">
                <a:solidFill>
                  <a:srgbClr val="5F5A4E"/>
                </a:solidFill>
                <a:latin typeface="+mn-lt"/>
              </a:rPr>
              <a:t>  </a:t>
            </a:r>
            <a:br>
              <a:rPr lang="et-EE" sz="1165">
                <a:solidFill>
                  <a:srgbClr val="5F5A4E"/>
                </a:solidFill>
                <a:latin typeface="+mn-lt"/>
              </a:rPr>
            </a:br>
            <a:r>
              <a:rPr lang="it-IT" sz="1165">
                <a:solidFill>
                  <a:srgbClr val="5F5A4E"/>
                </a:solidFill>
                <a:latin typeface="+mn-lt"/>
              </a:rPr>
              <a:t>Telefon: +372 5688</a:t>
            </a:r>
            <a:r>
              <a:rPr lang="et-EE" sz="1165">
                <a:solidFill>
                  <a:srgbClr val="5F5A4E"/>
                </a:solidFill>
                <a:latin typeface="+mn-lt"/>
              </a:rPr>
              <a:t> </a:t>
            </a:r>
            <a:r>
              <a:rPr lang="it-IT" sz="1165">
                <a:solidFill>
                  <a:srgbClr val="5F5A4E"/>
                </a:solidFill>
                <a:latin typeface="+mn-lt"/>
              </a:rPr>
              <a:t>5066</a:t>
            </a:r>
            <a:br>
              <a:rPr lang="et-EE" sz="1165">
                <a:solidFill>
                  <a:srgbClr val="5F5A4E"/>
                </a:solidFill>
                <a:latin typeface="+mn-lt"/>
              </a:rPr>
            </a:br>
            <a:r>
              <a:rPr lang="it-IT" sz="1165">
                <a:solidFill>
                  <a:srgbClr val="5F5A4E"/>
                </a:solidFill>
                <a:latin typeface="+mn-lt"/>
                <a:hlinkClick r:id="rId3"/>
              </a:rPr>
              <a:t>www.palgainfo.ee</a:t>
            </a:r>
            <a:r>
              <a:rPr lang="it-IT" sz="1165">
                <a:solidFill>
                  <a:srgbClr val="5F5A4E"/>
                </a:solidFill>
                <a:latin typeface="+mn-lt"/>
              </a:rPr>
              <a:t> </a:t>
            </a:r>
          </a:p>
          <a:p>
            <a:pPr marL="0" indent="0" algn="ctr">
              <a:buFont typeface="Arial" pitchFamily="34" charset="0"/>
              <a:buNone/>
            </a:pPr>
            <a:endParaRPr lang="et-EE" sz="1165" b="1">
              <a:solidFill>
                <a:srgbClr val="5F5A4E"/>
              </a:solidFill>
              <a:latin typeface="+mn-lt"/>
            </a:endParaRPr>
          </a:p>
          <a:p>
            <a:pPr marL="0" indent="0" algn="ctr">
              <a:buFont typeface="Arial" pitchFamily="34" charset="0"/>
              <a:buNone/>
            </a:pPr>
            <a:endParaRPr lang="et-EE" sz="1165" dirty="0">
              <a:latin typeface="+mn-lt"/>
            </a:endParaRPr>
          </a:p>
        </p:txBody>
      </p:sp>
    </p:spTree>
    <p:extLst>
      <p:ext uri="{BB962C8B-B14F-4D97-AF65-F5344CB8AC3E}">
        <p14:creationId xmlns:p14="http://schemas.microsoft.com/office/powerpoint/2010/main" val="37552190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267425705"/>
              </p:ext>
            </p:extLst>
          </p:nvPr>
        </p:nvGraphicFramePr>
        <p:xfrm>
          <a:off x="971600" y="764704"/>
          <a:ext cx="6984776" cy="568863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13FB12A4-A46B-4163-8E4F-D632378BA210}"/>
              </a:ext>
            </a:extLst>
          </p:cNvPr>
          <p:cNvSpPr txBox="1"/>
          <p:nvPr/>
        </p:nvSpPr>
        <p:spPr>
          <a:xfrm>
            <a:off x="8027876" y="1844824"/>
            <a:ext cx="720588" cy="307777"/>
          </a:xfrm>
          <a:prstGeom prst="rect">
            <a:avLst/>
          </a:prstGeom>
          <a:noFill/>
        </p:spPr>
        <p:txBody>
          <a:bodyPr wrap="square" rtlCol="0">
            <a:spAutoFit/>
          </a:bodyPr>
          <a:lstStyle/>
          <a:p>
            <a:r>
              <a:rPr lang="et-EE" sz="1400">
                <a:solidFill>
                  <a:schemeClr val="accent3"/>
                </a:solidFill>
              </a:rPr>
              <a:t>+6.7%</a:t>
            </a:r>
            <a:endParaRPr lang="en-US" sz="1400">
              <a:solidFill>
                <a:schemeClr val="accent3"/>
              </a:solidFill>
            </a:endParaRPr>
          </a:p>
        </p:txBody>
      </p:sp>
      <p:sp>
        <p:nvSpPr>
          <p:cNvPr id="6" name="TextBox 5">
            <a:extLst>
              <a:ext uri="{FF2B5EF4-FFF2-40B4-BE49-F238E27FC236}">
                <a16:creationId xmlns:a16="http://schemas.microsoft.com/office/drawing/2014/main" id="{1085FBE3-1D52-4EEA-AB44-49977C4B7B40}"/>
              </a:ext>
            </a:extLst>
          </p:cNvPr>
          <p:cNvSpPr txBox="1"/>
          <p:nvPr/>
        </p:nvSpPr>
        <p:spPr>
          <a:xfrm>
            <a:off x="8027876" y="2872276"/>
            <a:ext cx="720588" cy="307777"/>
          </a:xfrm>
          <a:prstGeom prst="rect">
            <a:avLst/>
          </a:prstGeom>
          <a:noFill/>
        </p:spPr>
        <p:txBody>
          <a:bodyPr wrap="square" rtlCol="0">
            <a:spAutoFit/>
          </a:bodyPr>
          <a:lstStyle/>
          <a:p>
            <a:r>
              <a:rPr lang="et-EE" sz="1400"/>
              <a:t>+8.3%</a:t>
            </a:r>
            <a:endParaRPr lang="en-US" sz="1400"/>
          </a:p>
        </p:txBody>
      </p:sp>
      <p:sp>
        <p:nvSpPr>
          <p:cNvPr id="7" name="TextBox 6">
            <a:extLst>
              <a:ext uri="{FF2B5EF4-FFF2-40B4-BE49-F238E27FC236}">
                <a16:creationId xmlns:a16="http://schemas.microsoft.com/office/drawing/2014/main" id="{58BEC3E9-56D2-4CFE-B093-CFBC19976320}"/>
              </a:ext>
            </a:extLst>
          </p:cNvPr>
          <p:cNvSpPr txBox="1"/>
          <p:nvPr/>
        </p:nvSpPr>
        <p:spPr>
          <a:xfrm>
            <a:off x="8027876" y="3455131"/>
            <a:ext cx="720588" cy="307777"/>
          </a:xfrm>
          <a:prstGeom prst="rect">
            <a:avLst/>
          </a:prstGeom>
          <a:noFill/>
        </p:spPr>
        <p:txBody>
          <a:bodyPr wrap="square" rtlCol="0">
            <a:spAutoFit/>
          </a:bodyPr>
          <a:lstStyle/>
          <a:p>
            <a:r>
              <a:rPr lang="et-EE" sz="1400">
                <a:solidFill>
                  <a:srgbClr val="C00000"/>
                </a:solidFill>
              </a:rPr>
              <a:t>+7.6%</a:t>
            </a:r>
            <a:endParaRPr lang="en-US" sz="1400">
              <a:solidFill>
                <a:srgbClr val="C00000"/>
              </a:solidFill>
            </a:endParaRPr>
          </a:p>
        </p:txBody>
      </p:sp>
      <p:sp>
        <p:nvSpPr>
          <p:cNvPr id="8" name="TextBox 7">
            <a:extLst>
              <a:ext uri="{FF2B5EF4-FFF2-40B4-BE49-F238E27FC236}">
                <a16:creationId xmlns:a16="http://schemas.microsoft.com/office/drawing/2014/main" id="{1BFCF861-3F98-498C-95DA-E2CBB569F03A}"/>
              </a:ext>
            </a:extLst>
          </p:cNvPr>
          <p:cNvSpPr txBox="1"/>
          <p:nvPr/>
        </p:nvSpPr>
        <p:spPr>
          <a:xfrm>
            <a:off x="8027876" y="3762908"/>
            <a:ext cx="720588" cy="307777"/>
          </a:xfrm>
          <a:prstGeom prst="rect">
            <a:avLst/>
          </a:prstGeom>
          <a:noFill/>
        </p:spPr>
        <p:txBody>
          <a:bodyPr wrap="square" rtlCol="0">
            <a:spAutoFit/>
          </a:bodyPr>
          <a:lstStyle/>
          <a:p>
            <a:r>
              <a:rPr lang="et-EE" sz="1400">
                <a:solidFill>
                  <a:srgbClr val="F37122"/>
                </a:solidFill>
              </a:rPr>
              <a:t>+8.4%</a:t>
            </a:r>
            <a:endParaRPr lang="en-US" sz="1400">
              <a:solidFill>
                <a:srgbClr val="F37122"/>
              </a:solidFill>
            </a:endParaRPr>
          </a:p>
        </p:txBody>
      </p:sp>
      <p:sp>
        <p:nvSpPr>
          <p:cNvPr id="9" name="TextBox 8">
            <a:extLst>
              <a:ext uri="{FF2B5EF4-FFF2-40B4-BE49-F238E27FC236}">
                <a16:creationId xmlns:a16="http://schemas.microsoft.com/office/drawing/2014/main" id="{684CA84C-632A-4DF7-BEE7-EB0173747A8F}"/>
              </a:ext>
            </a:extLst>
          </p:cNvPr>
          <p:cNvSpPr txBox="1"/>
          <p:nvPr/>
        </p:nvSpPr>
        <p:spPr>
          <a:xfrm>
            <a:off x="8027876" y="4373334"/>
            <a:ext cx="720588" cy="307777"/>
          </a:xfrm>
          <a:prstGeom prst="rect">
            <a:avLst/>
          </a:prstGeom>
          <a:noFill/>
        </p:spPr>
        <p:txBody>
          <a:bodyPr wrap="square" rtlCol="0">
            <a:spAutoFit/>
          </a:bodyPr>
          <a:lstStyle/>
          <a:p>
            <a:r>
              <a:rPr lang="et-EE" sz="1400"/>
              <a:t>+6.1%</a:t>
            </a:r>
            <a:endParaRPr lang="en-US" sz="1400"/>
          </a:p>
        </p:txBody>
      </p:sp>
      <p:sp>
        <p:nvSpPr>
          <p:cNvPr id="10" name="TextBox 9">
            <a:extLst>
              <a:ext uri="{FF2B5EF4-FFF2-40B4-BE49-F238E27FC236}">
                <a16:creationId xmlns:a16="http://schemas.microsoft.com/office/drawing/2014/main" id="{70562D56-17FA-4A56-945E-07A55106AF12}"/>
              </a:ext>
            </a:extLst>
          </p:cNvPr>
          <p:cNvSpPr txBox="1"/>
          <p:nvPr/>
        </p:nvSpPr>
        <p:spPr>
          <a:xfrm>
            <a:off x="8027876" y="4787249"/>
            <a:ext cx="720588" cy="307777"/>
          </a:xfrm>
          <a:prstGeom prst="rect">
            <a:avLst/>
          </a:prstGeom>
          <a:noFill/>
        </p:spPr>
        <p:txBody>
          <a:bodyPr wrap="square" rtlCol="0">
            <a:spAutoFit/>
          </a:bodyPr>
          <a:lstStyle/>
          <a:p>
            <a:r>
              <a:rPr lang="et-EE" sz="1400">
                <a:solidFill>
                  <a:schemeClr val="accent3"/>
                </a:solidFill>
              </a:rPr>
              <a:t>+6.8%</a:t>
            </a:r>
            <a:endParaRPr lang="en-US" sz="1400">
              <a:solidFill>
                <a:schemeClr val="accent3"/>
              </a:solidFill>
            </a:endParaRPr>
          </a:p>
        </p:txBody>
      </p:sp>
      <p:sp>
        <p:nvSpPr>
          <p:cNvPr id="11" name="TextBox 10">
            <a:extLst>
              <a:ext uri="{FF2B5EF4-FFF2-40B4-BE49-F238E27FC236}">
                <a16:creationId xmlns:a16="http://schemas.microsoft.com/office/drawing/2014/main" id="{F0BD0258-50DA-45B3-A77F-8241B7A2B4D1}"/>
              </a:ext>
            </a:extLst>
          </p:cNvPr>
          <p:cNvSpPr txBox="1"/>
          <p:nvPr/>
        </p:nvSpPr>
        <p:spPr>
          <a:xfrm>
            <a:off x="260918" y="1943818"/>
            <a:ext cx="720588" cy="615553"/>
          </a:xfrm>
          <a:prstGeom prst="rect">
            <a:avLst/>
          </a:prstGeom>
          <a:noFill/>
        </p:spPr>
        <p:txBody>
          <a:bodyPr wrap="square" rtlCol="0">
            <a:spAutoFit/>
          </a:bodyPr>
          <a:lstStyle/>
          <a:p>
            <a:pPr algn="ctr"/>
            <a:r>
              <a:rPr lang="et-EE" sz="1000">
                <a:solidFill>
                  <a:schemeClr val="accent3"/>
                </a:solidFill>
              </a:rPr>
              <a:t>↑ 10%</a:t>
            </a:r>
          </a:p>
          <a:p>
            <a:pPr algn="ctr"/>
            <a:r>
              <a:rPr lang="et-EE" sz="1400" b="1">
                <a:solidFill>
                  <a:schemeClr val="accent3"/>
                </a:solidFill>
              </a:rPr>
              <a:t>P90</a:t>
            </a:r>
          </a:p>
          <a:p>
            <a:pPr algn="ctr"/>
            <a:r>
              <a:rPr lang="et-EE" sz="1000">
                <a:solidFill>
                  <a:schemeClr val="accent3"/>
                </a:solidFill>
              </a:rPr>
              <a:t>↓ 90%</a:t>
            </a:r>
            <a:endParaRPr lang="en-US" sz="1000">
              <a:solidFill>
                <a:schemeClr val="accent3"/>
              </a:solidFill>
            </a:endParaRPr>
          </a:p>
        </p:txBody>
      </p:sp>
      <p:sp>
        <p:nvSpPr>
          <p:cNvPr id="12" name="TextBox 11">
            <a:extLst>
              <a:ext uri="{FF2B5EF4-FFF2-40B4-BE49-F238E27FC236}">
                <a16:creationId xmlns:a16="http://schemas.microsoft.com/office/drawing/2014/main" id="{EF3A1254-F0DC-48B2-A179-12150F34BB2A}"/>
              </a:ext>
            </a:extLst>
          </p:cNvPr>
          <p:cNvSpPr txBox="1"/>
          <p:nvPr/>
        </p:nvSpPr>
        <p:spPr>
          <a:xfrm>
            <a:off x="260918" y="3002604"/>
            <a:ext cx="720588" cy="615553"/>
          </a:xfrm>
          <a:prstGeom prst="rect">
            <a:avLst/>
          </a:prstGeom>
          <a:noFill/>
        </p:spPr>
        <p:txBody>
          <a:bodyPr wrap="square" rtlCol="0">
            <a:spAutoFit/>
          </a:bodyPr>
          <a:lstStyle/>
          <a:p>
            <a:pPr algn="ctr"/>
            <a:r>
              <a:rPr lang="et-EE" sz="1000">
                <a:solidFill>
                  <a:schemeClr val="accent2"/>
                </a:solidFill>
              </a:rPr>
              <a:t>↑ 25%</a:t>
            </a:r>
          </a:p>
          <a:p>
            <a:pPr algn="ctr"/>
            <a:r>
              <a:rPr lang="et-EE" sz="1400" b="1">
                <a:solidFill>
                  <a:schemeClr val="accent2"/>
                </a:solidFill>
              </a:rPr>
              <a:t>Q3</a:t>
            </a:r>
          </a:p>
          <a:p>
            <a:pPr algn="ctr"/>
            <a:r>
              <a:rPr lang="et-EE" sz="1000">
                <a:solidFill>
                  <a:schemeClr val="accent2"/>
                </a:solidFill>
              </a:rPr>
              <a:t>↓ 75%</a:t>
            </a:r>
            <a:endParaRPr lang="en-US" sz="1000">
              <a:solidFill>
                <a:schemeClr val="accent2"/>
              </a:solidFill>
            </a:endParaRPr>
          </a:p>
        </p:txBody>
      </p:sp>
      <p:sp>
        <p:nvSpPr>
          <p:cNvPr id="14" name="TextBox 13">
            <a:extLst>
              <a:ext uri="{FF2B5EF4-FFF2-40B4-BE49-F238E27FC236}">
                <a16:creationId xmlns:a16="http://schemas.microsoft.com/office/drawing/2014/main" id="{53D6E741-DF54-48F3-8A41-CC6B8BED781C}"/>
              </a:ext>
            </a:extLst>
          </p:cNvPr>
          <p:cNvSpPr txBox="1"/>
          <p:nvPr/>
        </p:nvSpPr>
        <p:spPr>
          <a:xfrm>
            <a:off x="157859" y="3704653"/>
            <a:ext cx="926706" cy="615553"/>
          </a:xfrm>
          <a:prstGeom prst="rect">
            <a:avLst/>
          </a:prstGeom>
          <a:noFill/>
        </p:spPr>
        <p:txBody>
          <a:bodyPr wrap="square" rtlCol="0">
            <a:spAutoFit/>
          </a:bodyPr>
          <a:lstStyle/>
          <a:p>
            <a:pPr algn="ctr"/>
            <a:r>
              <a:rPr lang="et-EE" sz="1000">
                <a:solidFill>
                  <a:schemeClr val="accent4"/>
                </a:solidFill>
              </a:rPr>
              <a:t>↑ 50%</a:t>
            </a:r>
          </a:p>
          <a:p>
            <a:pPr algn="ctr"/>
            <a:r>
              <a:rPr lang="et-EE" sz="1400">
                <a:solidFill>
                  <a:schemeClr val="accent4"/>
                </a:solidFill>
              </a:rPr>
              <a:t>Mediaan</a:t>
            </a:r>
          </a:p>
          <a:p>
            <a:pPr algn="ctr"/>
            <a:r>
              <a:rPr lang="et-EE" sz="1000">
                <a:solidFill>
                  <a:schemeClr val="accent4"/>
                </a:solidFill>
              </a:rPr>
              <a:t>↓ 50%</a:t>
            </a:r>
            <a:endParaRPr lang="en-US" sz="1000">
              <a:solidFill>
                <a:schemeClr val="accent4"/>
              </a:solidFill>
            </a:endParaRPr>
          </a:p>
        </p:txBody>
      </p:sp>
      <p:sp>
        <p:nvSpPr>
          <p:cNvPr id="17" name="TextBox 16">
            <a:extLst>
              <a:ext uri="{FF2B5EF4-FFF2-40B4-BE49-F238E27FC236}">
                <a16:creationId xmlns:a16="http://schemas.microsoft.com/office/drawing/2014/main" id="{695904A7-6088-40AF-A914-AC7355A00E1C}"/>
              </a:ext>
            </a:extLst>
          </p:cNvPr>
          <p:cNvSpPr txBox="1"/>
          <p:nvPr/>
        </p:nvSpPr>
        <p:spPr>
          <a:xfrm>
            <a:off x="260918" y="4410918"/>
            <a:ext cx="720588" cy="615553"/>
          </a:xfrm>
          <a:prstGeom prst="rect">
            <a:avLst/>
          </a:prstGeom>
          <a:noFill/>
        </p:spPr>
        <p:txBody>
          <a:bodyPr wrap="square" rtlCol="0">
            <a:spAutoFit/>
          </a:bodyPr>
          <a:lstStyle/>
          <a:p>
            <a:pPr algn="ctr"/>
            <a:r>
              <a:rPr lang="et-EE" sz="1000">
                <a:solidFill>
                  <a:schemeClr val="accent2"/>
                </a:solidFill>
              </a:rPr>
              <a:t>↑ 75%</a:t>
            </a:r>
          </a:p>
          <a:p>
            <a:pPr algn="ctr"/>
            <a:r>
              <a:rPr lang="et-EE" sz="1400" b="1">
                <a:solidFill>
                  <a:schemeClr val="accent2"/>
                </a:solidFill>
              </a:rPr>
              <a:t>Q3</a:t>
            </a:r>
          </a:p>
          <a:p>
            <a:pPr algn="ctr"/>
            <a:r>
              <a:rPr lang="et-EE" sz="1000">
                <a:solidFill>
                  <a:schemeClr val="accent2"/>
                </a:solidFill>
              </a:rPr>
              <a:t>↓ 25%</a:t>
            </a:r>
            <a:endParaRPr lang="en-US" sz="1000">
              <a:solidFill>
                <a:schemeClr val="accent2"/>
              </a:solidFill>
            </a:endParaRPr>
          </a:p>
        </p:txBody>
      </p:sp>
      <p:sp>
        <p:nvSpPr>
          <p:cNvPr id="18" name="TextBox 17">
            <a:extLst>
              <a:ext uri="{FF2B5EF4-FFF2-40B4-BE49-F238E27FC236}">
                <a16:creationId xmlns:a16="http://schemas.microsoft.com/office/drawing/2014/main" id="{689B61E0-39EF-481F-A7F5-DF030EC3BA45}"/>
              </a:ext>
            </a:extLst>
          </p:cNvPr>
          <p:cNvSpPr txBox="1"/>
          <p:nvPr/>
        </p:nvSpPr>
        <p:spPr>
          <a:xfrm>
            <a:off x="260918" y="5060663"/>
            <a:ext cx="720588" cy="615553"/>
          </a:xfrm>
          <a:prstGeom prst="rect">
            <a:avLst/>
          </a:prstGeom>
          <a:noFill/>
        </p:spPr>
        <p:txBody>
          <a:bodyPr wrap="square" rtlCol="0">
            <a:spAutoFit/>
          </a:bodyPr>
          <a:lstStyle/>
          <a:p>
            <a:pPr algn="ctr"/>
            <a:r>
              <a:rPr lang="et-EE" sz="1000">
                <a:solidFill>
                  <a:schemeClr val="accent3"/>
                </a:solidFill>
              </a:rPr>
              <a:t>↑ 90%</a:t>
            </a:r>
          </a:p>
          <a:p>
            <a:pPr algn="ctr"/>
            <a:r>
              <a:rPr lang="et-EE" sz="1400" b="1">
                <a:solidFill>
                  <a:schemeClr val="accent3"/>
                </a:solidFill>
              </a:rPr>
              <a:t>P90</a:t>
            </a:r>
          </a:p>
          <a:p>
            <a:pPr algn="ctr"/>
            <a:r>
              <a:rPr lang="et-EE" sz="1000">
                <a:solidFill>
                  <a:schemeClr val="accent3"/>
                </a:solidFill>
              </a:rPr>
              <a:t>↓ 10%</a:t>
            </a:r>
            <a:endParaRPr lang="en-US" sz="1000">
              <a:solidFill>
                <a:schemeClr val="accent3"/>
              </a:solidFill>
            </a:endParaRPr>
          </a:p>
        </p:txBody>
      </p:sp>
    </p:spTree>
    <p:extLst>
      <p:ext uri="{BB962C8B-B14F-4D97-AF65-F5344CB8AC3E}">
        <p14:creationId xmlns:p14="http://schemas.microsoft.com/office/powerpoint/2010/main" val="5112075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812C961A-5ECB-4E7F-961D-67D465026E21}"/>
              </a:ext>
            </a:extLst>
          </p:cNvPr>
          <p:cNvGraphicFramePr/>
          <p:nvPr>
            <p:extLst>
              <p:ext uri="{D42A27DB-BD31-4B8C-83A1-F6EECF244321}">
                <p14:modId xmlns:p14="http://schemas.microsoft.com/office/powerpoint/2010/main" val="4110686539"/>
              </p:ext>
            </p:extLst>
          </p:nvPr>
        </p:nvGraphicFramePr>
        <p:xfrm>
          <a:off x="467544" y="620688"/>
          <a:ext cx="8280920" cy="5904656"/>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2394209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hart 4"/>
          <p:cNvGraphicFramePr/>
          <p:nvPr>
            <p:extLst>
              <p:ext uri="{D42A27DB-BD31-4B8C-83A1-F6EECF244321}">
                <p14:modId xmlns:p14="http://schemas.microsoft.com/office/powerpoint/2010/main" val="791946443"/>
              </p:ext>
            </p:extLst>
          </p:nvPr>
        </p:nvGraphicFramePr>
        <p:xfrm>
          <a:off x="899592" y="764704"/>
          <a:ext cx="7128792" cy="568863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6F33529C-DB8B-4CEA-BB95-908E2091DBFA}"/>
              </a:ext>
            </a:extLst>
          </p:cNvPr>
          <p:cNvSpPr txBox="1"/>
          <p:nvPr/>
        </p:nvSpPr>
        <p:spPr>
          <a:xfrm>
            <a:off x="8028130" y="2123750"/>
            <a:ext cx="720588" cy="307777"/>
          </a:xfrm>
          <a:prstGeom prst="rect">
            <a:avLst/>
          </a:prstGeom>
          <a:noFill/>
        </p:spPr>
        <p:txBody>
          <a:bodyPr wrap="square" rtlCol="0">
            <a:spAutoFit/>
          </a:bodyPr>
          <a:lstStyle/>
          <a:p>
            <a:r>
              <a:rPr lang="et-EE" sz="1400">
                <a:solidFill>
                  <a:schemeClr val="accent3"/>
                </a:solidFill>
              </a:rPr>
              <a:t>0.0%</a:t>
            </a:r>
            <a:endParaRPr lang="en-US" sz="1400">
              <a:solidFill>
                <a:schemeClr val="accent3"/>
              </a:solidFill>
            </a:endParaRPr>
          </a:p>
        </p:txBody>
      </p:sp>
      <p:sp>
        <p:nvSpPr>
          <p:cNvPr id="6" name="TextBox 5">
            <a:extLst>
              <a:ext uri="{FF2B5EF4-FFF2-40B4-BE49-F238E27FC236}">
                <a16:creationId xmlns:a16="http://schemas.microsoft.com/office/drawing/2014/main" id="{8B40D9CD-96D1-485C-B9F5-7F2078DA52D0}"/>
              </a:ext>
            </a:extLst>
          </p:cNvPr>
          <p:cNvSpPr txBox="1"/>
          <p:nvPr/>
        </p:nvSpPr>
        <p:spPr>
          <a:xfrm>
            <a:off x="7956122" y="3202037"/>
            <a:ext cx="720588" cy="307777"/>
          </a:xfrm>
          <a:prstGeom prst="rect">
            <a:avLst/>
          </a:prstGeom>
          <a:noFill/>
        </p:spPr>
        <p:txBody>
          <a:bodyPr wrap="square" rtlCol="0">
            <a:spAutoFit/>
          </a:bodyPr>
          <a:lstStyle/>
          <a:p>
            <a:r>
              <a:rPr lang="et-EE" sz="1400"/>
              <a:t>+5.9%</a:t>
            </a:r>
            <a:endParaRPr lang="en-US" sz="1400"/>
          </a:p>
        </p:txBody>
      </p:sp>
      <p:sp>
        <p:nvSpPr>
          <p:cNvPr id="7" name="TextBox 6">
            <a:extLst>
              <a:ext uri="{FF2B5EF4-FFF2-40B4-BE49-F238E27FC236}">
                <a16:creationId xmlns:a16="http://schemas.microsoft.com/office/drawing/2014/main" id="{7563D434-66D1-4D91-BE50-29056F0FC74F}"/>
              </a:ext>
            </a:extLst>
          </p:cNvPr>
          <p:cNvSpPr txBox="1"/>
          <p:nvPr/>
        </p:nvSpPr>
        <p:spPr>
          <a:xfrm>
            <a:off x="7956122" y="3624595"/>
            <a:ext cx="720588" cy="307777"/>
          </a:xfrm>
          <a:prstGeom prst="rect">
            <a:avLst/>
          </a:prstGeom>
          <a:noFill/>
        </p:spPr>
        <p:txBody>
          <a:bodyPr wrap="square" rtlCol="0">
            <a:spAutoFit/>
          </a:bodyPr>
          <a:lstStyle/>
          <a:p>
            <a:r>
              <a:rPr lang="et-EE" sz="1400">
                <a:solidFill>
                  <a:srgbClr val="C00000"/>
                </a:solidFill>
              </a:rPr>
              <a:t>+3.9%</a:t>
            </a:r>
            <a:endParaRPr lang="en-US" sz="1400">
              <a:solidFill>
                <a:srgbClr val="C00000"/>
              </a:solidFill>
            </a:endParaRPr>
          </a:p>
        </p:txBody>
      </p:sp>
      <p:sp>
        <p:nvSpPr>
          <p:cNvPr id="8" name="TextBox 7">
            <a:extLst>
              <a:ext uri="{FF2B5EF4-FFF2-40B4-BE49-F238E27FC236}">
                <a16:creationId xmlns:a16="http://schemas.microsoft.com/office/drawing/2014/main" id="{2B1F4EE4-D401-4DD8-B291-0D3EB57481CF}"/>
              </a:ext>
            </a:extLst>
          </p:cNvPr>
          <p:cNvSpPr txBox="1"/>
          <p:nvPr/>
        </p:nvSpPr>
        <p:spPr>
          <a:xfrm>
            <a:off x="7956122" y="3914232"/>
            <a:ext cx="720588" cy="307777"/>
          </a:xfrm>
          <a:prstGeom prst="rect">
            <a:avLst/>
          </a:prstGeom>
          <a:noFill/>
        </p:spPr>
        <p:txBody>
          <a:bodyPr wrap="square" rtlCol="0">
            <a:spAutoFit/>
          </a:bodyPr>
          <a:lstStyle/>
          <a:p>
            <a:r>
              <a:rPr lang="et-EE" sz="1400">
                <a:solidFill>
                  <a:srgbClr val="F37122"/>
                </a:solidFill>
              </a:rPr>
              <a:t>+8.3%</a:t>
            </a:r>
            <a:endParaRPr lang="en-US" sz="1400">
              <a:solidFill>
                <a:srgbClr val="F37122"/>
              </a:solidFill>
            </a:endParaRPr>
          </a:p>
        </p:txBody>
      </p:sp>
      <p:sp>
        <p:nvSpPr>
          <p:cNvPr id="9" name="TextBox 8">
            <a:extLst>
              <a:ext uri="{FF2B5EF4-FFF2-40B4-BE49-F238E27FC236}">
                <a16:creationId xmlns:a16="http://schemas.microsoft.com/office/drawing/2014/main" id="{A909FC3F-5DE5-43A5-B2F7-101D1AD3CA10}"/>
              </a:ext>
            </a:extLst>
          </p:cNvPr>
          <p:cNvSpPr txBox="1"/>
          <p:nvPr/>
        </p:nvSpPr>
        <p:spPr>
          <a:xfrm>
            <a:off x="7884368" y="4373334"/>
            <a:ext cx="864096" cy="307777"/>
          </a:xfrm>
          <a:prstGeom prst="rect">
            <a:avLst/>
          </a:prstGeom>
          <a:noFill/>
        </p:spPr>
        <p:txBody>
          <a:bodyPr wrap="square" rtlCol="0">
            <a:spAutoFit/>
          </a:bodyPr>
          <a:lstStyle/>
          <a:p>
            <a:r>
              <a:rPr lang="et-EE" sz="1400"/>
              <a:t>+11.1%</a:t>
            </a:r>
            <a:endParaRPr lang="en-US" sz="1400"/>
          </a:p>
        </p:txBody>
      </p:sp>
      <p:sp>
        <p:nvSpPr>
          <p:cNvPr id="10" name="TextBox 9">
            <a:extLst>
              <a:ext uri="{FF2B5EF4-FFF2-40B4-BE49-F238E27FC236}">
                <a16:creationId xmlns:a16="http://schemas.microsoft.com/office/drawing/2014/main" id="{617203FD-D9E9-4E55-B9B7-6A1EC7877743}"/>
              </a:ext>
            </a:extLst>
          </p:cNvPr>
          <p:cNvSpPr txBox="1"/>
          <p:nvPr/>
        </p:nvSpPr>
        <p:spPr>
          <a:xfrm>
            <a:off x="7884368" y="4685337"/>
            <a:ext cx="864096" cy="307777"/>
          </a:xfrm>
          <a:prstGeom prst="rect">
            <a:avLst/>
          </a:prstGeom>
          <a:noFill/>
        </p:spPr>
        <p:txBody>
          <a:bodyPr wrap="square" rtlCol="0">
            <a:spAutoFit/>
          </a:bodyPr>
          <a:lstStyle/>
          <a:p>
            <a:r>
              <a:rPr lang="et-EE" sz="1400">
                <a:solidFill>
                  <a:schemeClr val="accent3"/>
                </a:solidFill>
              </a:rPr>
              <a:t>+14.3%</a:t>
            </a:r>
            <a:endParaRPr lang="en-US" sz="1400">
              <a:solidFill>
                <a:schemeClr val="accent3"/>
              </a:solidFill>
            </a:endParaRPr>
          </a:p>
        </p:txBody>
      </p:sp>
      <p:sp>
        <p:nvSpPr>
          <p:cNvPr id="11" name="TextBox 10">
            <a:extLst>
              <a:ext uri="{FF2B5EF4-FFF2-40B4-BE49-F238E27FC236}">
                <a16:creationId xmlns:a16="http://schemas.microsoft.com/office/drawing/2014/main" id="{BCC9BAF6-0505-4375-BBA5-A40047D5347E}"/>
              </a:ext>
            </a:extLst>
          </p:cNvPr>
          <p:cNvSpPr txBox="1"/>
          <p:nvPr/>
        </p:nvSpPr>
        <p:spPr>
          <a:xfrm>
            <a:off x="260918" y="2072866"/>
            <a:ext cx="720588" cy="615553"/>
          </a:xfrm>
          <a:prstGeom prst="rect">
            <a:avLst/>
          </a:prstGeom>
          <a:noFill/>
        </p:spPr>
        <p:txBody>
          <a:bodyPr wrap="square" rtlCol="0">
            <a:spAutoFit/>
          </a:bodyPr>
          <a:lstStyle/>
          <a:p>
            <a:pPr algn="ctr"/>
            <a:r>
              <a:rPr lang="et-EE" sz="1000">
                <a:solidFill>
                  <a:schemeClr val="accent3"/>
                </a:solidFill>
              </a:rPr>
              <a:t>↑ 10%</a:t>
            </a:r>
          </a:p>
          <a:p>
            <a:pPr algn="ctr"/>
            <a:r>
              <a:rPr lang="et-EE" sz="1400" b="1">
                <a:solidFill>
                  <a:schemeClr val="accent3"/>
                </a:solidFill>
              </a:rPr>
              <a:t>P90</a:t>
            </a:r>
          </a:p>
          <a:p>
            <a:pPr algn="ctr"/>
            <a:r>
              <a:rPr lang="et-EE" sz="1000">
                <a:solidFill>
                  <a:schemeClr val="accent3"/>
                </a:solidFill>
              </a:rPr>
              <a:t>↓ 90%</a:t>
            </a:r>
            <a:endParaRPr lang="en-US" sz="1000">
              <a:solidFill>
                <a:schemeClr val="accent3"/>
              </a:solidFill>
            </a:endParaRPr>
          </a:p>
        </p:txBody>
      </p:sp>
      <p:sp>
        <p:nvSpPr>
          <p:cNvPr id="12" name="TextBox 11">
            <a:extLst>
              <a:ext uri="{FF2B5EF4-FFF2-40B4-BE49-F238E27FC236}">
                <a16:creationId xmlns:a16="http://schemas.microsoft.com/office/drawing/2014/main" id="{E645415D-F176-4378-8EDB-45CF39B1B7C3}"/>
              </a:ext>
            </a:extLst>
          </p:cNvPr>
          <p:cNvSpPr txBox="1"/>
          <p:nvPr/>
        </p:nvSpPr>
        <p:spPr>
          <a:xfrm>
            <a:off x="260918" y="3131652"/>
            <a:ext cx="720588" cy="615553"/>
          </a:xfrm>
          <a:prstGeom prst="rect">
            <a:avLst/>
          </a:prstGeom>
          <a:noFill/>
        </p:spPr>
        <p:txBody>
          <a:bodyPr wrap="square" rtlCol="0">
            <a:spAutoFit/>
          </a:bodyPr>
          <a:lstStyle/>
          <a:p>
            <a:pPr algn="ctr"/>
            <a:r>
              <a:rPr lang="et-EE" sz="1000">
                <a:solidFill>
                  <a:schemeClr val="accent2"/>
                </a:solidFill>
              </a:rPr>
              <a:t>↑ 25%</a:t>
            </a:r>
          </a:p>
          <a:p>
            <a:pPr algn="ctr"/>
            <a:r>
              <a:rPr lang="et-EE" sz="1400" b="1">
                <a:solidFill>
                  <a:schemeClr val="accent2"/>
                </a:solidFill>
              </a:rPr>
              <a:t>Q3</a:t>
            </a:r>
          </a:p>
          <a:p>
            <a:pPr algn="ctr"/>
            <a:r>
              <a:rPr lang="et-EE" sz="1000">
                <a:solidFill>
                  <a:schemeClr val="accent2"/>
                </a:solidFill>
              </a:rPr>
              <a:t>↓ 75%</a:t>
            </a:r>
            <a:endParaRPr lang="en-US" sz="1000">
              <a:solidFill>
                <a:schemeClr val="accent2"/>
              </a:solidFill>
            </a:endParaRPr>
          </a:p>
        </p:txBody>
      </p:sp>
      <p:sp>
        <p:nvSpPr>
          <p:cNvPr id="13" name="TextBox 12">
            <a:extLst>
              <a:ext uri="{FF2B5EF4-FFF2-40B4-BE49-F238E27FC236}">
                <a16:creationId xmlns:a16="http://schemas.microsoft.com/office/drawing/2014/main" id="{909E4D89-D067-4111-81A4-EE2E86569A8C}"/>
              </a:ext>
            </a:extLst>
          </p:cNvPr>
          <p:cNvSpPr txBox="1"/>
          <p:nvPr/>
        </p:nvSpPr>
        <p:spPr>
          <a:xfrm>
            <a:off x="157859" y="3833701"/>
            <a:ext cx="926706" cy="615553"/>
          </a:xfrm>
          <a:prstGeom prst="rect">
            <a:avLst/>
          </a:prstGeom>
          <a:noFill/>
        </p:spPr>
        <p:txBody>
          <a:bodyPr wrap="square" rtlCol="0">
            <a:spAutoFit/>
          </a:bodyPr>
          <a:lstStyle/>
          <a:p>
            <a:pPr algn="ctr"/>
            <a:r>
              <a:rPr lang="et-EE" sz="1000">
                <a:solidFill>
                  <a:schemeClr val="accent4"/>
                </a:solidFill>
              </a:rPr>
              <a:t>↑ 50%</a:t>
            </a:r>
          </a:p>
          <a:p>
            <a:pPr algn="ctr"/>
            <a:r>
              <a:rPr lang="et-EE" sz="1400">
                <a:solidFill>
                  <a:schemeClr val="accent4"/>
                </a:solidFill>
              </a:rPr>
              <a:t>Mediaan</a:t>
            </a:r>
          </a:p>
          <a:p>
            <a:pPr algn="ctr"/>
            <a:r>
              <a:rPr lang="et-EE" sz="1000">
                <a:solidFill>
                  <a:schemeClr val="accent4"/>
                </a:solidFill>
              </a:rPr>
              <a:t>↓ 50%</a:t>
            </a:r>
            <a:endParaRPr lang="en-US" sz="1000">
              <a:solidFill>
                <a:schemeClr val="accent4"/>
              </a:solidFill>
            </a:endParaRPr>
          </a:p>
        </p:txBody>
      </p:sp>
      <p:sp>
        <p:nvSpPr>
          <p:cNvPr id="14" name="TextBox 13">
            <a:extLst>
              <a:ext uri="{FF2B5EF4-FFF2-40B4-BE49-F238E27FC236}">
                <a16:creationId xmlns:a16="http://schemas.microsoft.com/office/drawing/2014/main" id="{8FA1AD3E-2757-402F-9D45-33F34B092C0C}"/>
              </a:ext>
            </a:extLst>
          </p:cNvPr>
          <p:cNvSpPr txBox="1"/>
          <p:nvPr/>
        </p:nvSpPr>
        <p:spPr>
          <a:xfrm>
            <a:off x="260918" y="4539966"/>
            <a:ext cx="720588" cy="615553"/>
          </a:xfrm>
          <a:prstGeom prst="rect">
            <a:avLst/>
          </a:prstGeom>
          <a:noFill/>
        </p:spPr>
        <p:txBody>
          <a:bodyPr wrap="square" rtlCol="0">
            <a:spAutoFit/>
          </a:bodyPr>
          <a:lstStyle/>
          <a:p>
            <a:pPr algn="ctr"/>
            <a:r>
              <a:rPr lang="et-EE" sz="1000">
                <a:solidFill>
                  <a:schemeClr val="accent2"/>
                </a:solidFill>
              </a:rPr>
              <a:t>↑ 75%</a:t>
            </a:r>
          </a:p>
          <a:p>
            <a:pPr algn="ctr"/>
            <a:r>
              <a:rPr lang="et-EE" sz="1400" b="1">
                <a:solidFill>
                  <a:schemeClr val="accent2"/>
                </a:solidFill>
              </a:rPr>
              <a:t>Q3</a:t>
            </a:r>
          </a:p>
          <a:p>
            <a:pPr algn="ctr"/>
            <a:r>
              <a:rPr lang="et-EE" sz="1000">
                <a:solidFill>
                  <a:schemeClr val="accent2"/>
                </a:solidFill>
              </a:rPr>
              <a:t>↓ 25%</a:t>
            </a:r>
            <a:endParaRPr lang="en-US" sz="1000">
              <a:solidFill>
                <a:schemeClr val="accent2"/>
              </a:solidFill>
            </a:endParaRPr>
          </a:p>
        </p:txBody>
      </p:sp>
      <p:sp>
        <p:nvSpPr>
          <p:cNvPr id="15" name="TextBox 14">
            <a:extLst>
              <a:ext uri="{FF2B5EF4-FFF2-40B4-BE49-F238E27FC236}">
                <a16:creationId xmlns:a16="http://schemas.microsoft.com/office/drawing/2014/main" id="{EACC1754-AED2-4D0F-811A-D943B7FEEB55}"/>
              </a:ext>
            </a:extLst>
          </p:cNvPr>
          <p:cNvSpPr txBox="1"/>
          <p:nvPr/>
        </p:nvSpPr>
        <p:spPr>
          <a:xfrm>
            <a:off x="260918" y="5189711"/>
            <a:ext cx="720588" cy="615553"/>
          </a:xfrm>
          <a:prstGeom prst="rect">
            <a:avLst/>
          </a:prstGeom>
          <a:noFill/>
        </p:spPr>
        <p:txBody>
          <a:bodyPr wrap="square" rtlCol="0">
            <a:spAutoFit/>
          </a:bodyPr>
          <a:lstStyle/>
          <a:p>
            <a:pPr algn="ctr"/>
            <a:r>
              <a:rPr lang="et-EE" sz="1000">
                <a:solidFill>
                  <a:schemeClr val="accent3"/>
                </a:solidFill>
              </a:rPr>
              <a:t>↑ 90%</a:t>
            </a:r>
          </a:p>
          <a:p>
            <a:pPr algn="ctr"/>
            <a:r>
              <a:rPr lang="et-EE" sz="1400" b="1">
                <a:solidFill>
                  <a:schemeClr val="accent3"/>
                </a:solidFill>
              </a:rPr>
              <a:t>P90</a:t>
            </a:r>
          </a:p>
          <a:p>
            <a:pPr algn="ctr"/>
            <a:r>
              <a:rPr lang="et-EE" sz="1000">
                <a:solidFill>
                  <a:schemeClr val="accent3"/>
                </a:solidFill>
              </a:rPr>
              <a:t>↓ 10%</a:t>
            </a:r>
            <a:endParaRPr lang="en-US" sz="1000">
              <a:solidFill>
                <a:schemeClr val="accent3"/>
              </a:solidFill>
            </a:endParaRPr>
          </a:p>
        </p:txBody>
      </p:sp>
    </p:spTree>
    <p:extLst>
      <p:ext uri="{BB962C8B-B14F-4D97-AF65-F5344CB8AC3E}">
        <p14:creationId xmlns:p14="http://schemas.microsoft.com/office/powerpoint/2010/main" val="100007259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731A1F0F-AAF3-4C17-864D-5A12DAC1821F}"/>
              </a:ext>
            </a:extLst>
          </p:cNvPr>
          <p:cNvGraphicFramePr/>
          <p:nvPr>
            <p:extLst>
              <p:ext uri="{D42A27DB-BD31-4B8C-83A1-F6EECF244321}">
                <p14:modId xmlns:p14="http://schemas.microsoft.com/office/powerpoint/2010/main" val="342315680"/>
              </p:ext>
            </p:extLst>
          </p:nvPr>
        </p:nvGraphicFramePr>
        <p:xfrm>
          <a:off x="395536" y="836712"/>
          <a:ext cx="8424936" cy="540060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43CD900D-8D70-4544-937E-6FD65CFBDE5E}"/>
              </a:ext>
            </a:extLst>
          </p:cNvPr>
          <p:cNvSpPr txBox="1"/>
          <p:nvPr/>
        </p:nvSpPr>
        <p:spPr>
          <a:xfrm>
            <a:off x="827584" y="6381328"/>
            <a:ext cx="4896544" cy="230832"/>
          </a:xfrm>
          <a:prstGeom prst="rect">
            <a:avLst/>
          </a:prstGeom>
          <a:noFill/>
        </p:spPr>
        <p:txBody>
          <a:bodyPr wrap="square" rtlCol="0">
            <a:spAutoFit/>
          </a:bodyPr>
          <a:lstStyle/>
          <a:p>
            <a:r>
              <a:rPr lang="et-EE" sz="900">
                <a:solidFill>
                  <a:schemeClr val="accent2"/>
                </a:solidFill>
              </a:rPr>
              <a:t>Allikas: Palgainfo Agentuur</a:t>
            </a:r>
            <a:endParaRPr lang="en-US" sz="900">
              <a:solidFill>
                <a:schemeClr val="accent2"/>
              </a:solidFill>
            </a:endParaRPr>
          </a:p>
        </p:txBody>
      </p:sp>
    </p:spTree>
    <p:extLst>
      <p:ext uri="{BB962C8B-B14F-4D97-AF65-F5344CB8AC3E}">
        <p14:creationId xmlns:p14="http://schemas.microsoft.com/office/powerpoint/2010/main" val="3169200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ext uri="{D42A27DB-BD31-4B8C-83A1-F6EECF244321}">
                <p14:modId xmlns:p14="http://schemas.microsoft.com/office/powerpoint/2010/main" val="2705410232"/>
              </p:ext>
            </p:extLst>
          </p:nvPr>
        </p:nvGraphicFramePr>
        <p:xfrm>
          <a:off x="1115616" y="764704"/>
          <a:ext cx="6840760" cy="504056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65545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5DC1F72-E990-4DFB-B2BA-A2143B3FBB92}"/>
              </a:ext>
            </a:extLst>
          </p:cNvPr>
          <p:cNvGraphicFramePr/>
          <p:nvPr>
            <p:extLst/>
          </p:nvPr>
        </p:nvGraphicFramePr>
        <p:xfrm>
          <a:off x="395536" y="764704"/>
          <a:ext cx="8280920" cy="576064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704350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p:nvPr>
            <p:extLst/>
          </p:nvPr>
        </p:nvGraphicFramePr>
        <p:xfrm>
          <a:off x="323528" y="908720"/>
          <a:ext cx="8496944" cy="5616624"/>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42794733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93ED915A-84DB-4DD3-844B-CE32570D2ADB}"/>
              </a:ext>
            </a:extLst>
          </p:cNvPr>
          <p:cNvGraphicFramePr/>
          <p:nvPr>
            <p:extLst>
              <p:ext uri="{D42A27DB-BD31-4B8C-83A1-F6EECF244321}">
                <p14:modId xmlns:p14="http://schemas.microsoft.com/office/powerpoint/2010/main" val="2165501593"/>
              </p:ext>
            </p:extLst>
          </p:nvPr>
        </p:nvGraphicFramePr>
        <p:xfrm>
          <a:off x="5076056" y="3429000"/>
          <a:ext cx="3863752" cy="3271912"/>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DCFE817C-4436-4D72-815C-89EAC2E3379D}"/>
              </a:ext>
            </a:extLst>
          </p:cNvPr>
          <p:cNvGraphicFramePr/>
          <p:nvPr>
            <p:extLst>
              <p:ext uri="{D42A27DB-BD31-4B8C-83A1-F6EECF244321}">
                <p14:modId xmlns:p14="http://schemas.microsoft.com/office/powerpoint/2010/main" val="1386255093"/>
              </p:ext>
            </p:extLst>
          </p:nvPr>
        </p:nvGraphicFramePr>
        <p:xfrm>
          <a:off x="179512" y="188640"/>
          <a:ext cx="4752528" cy="36881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4092623230"/>
      </p:ext>
    </p:extLst>
  </p:cSld>
  <p:clrMapOvr>
    <a:masterClrMapping/>
  </p:clrMapOvr>
</p:sld>
</file>

<file path=ppt/theme/theme1.xml><?xml version="1.0" encoding="utf-8"?>
<a:theme xmlns:a="http://schemas.openxmlformats.org/drawingml/2006/main" name="Office Theme">
  <a:themeElements>
    <a:clrScheme name="Palgainfo uus">
      <a:dk1>
        <a:sysClr val="windowText" lastClr="000000"/>
      </a:dk1>
      <a:lt1>
        <a:sysClr val="window" lastClr="FFFFFF"/>
      </a:lt1>
      <a:dk2>
        <a:srgbClr val="282A2C"/>
      </a:dk2>
      <a:lt2>
        <a:srgbClr val="E3DED1"/>
      </a:lt2>
      <a:accent1>
        <a:srgbClr val="B2BCCB"/>
      </a:accent1>
      <a:accent2>
        <a:srgbClr val="282A2C"/>
      </a:accent2>
      <a:accent3>
        <a:srgbClr val="7B8690"/>
      </a:accent3>
      <a:accent4>
        <a:srgbClr val="F37122"/>
      </a:accent4>
      <a:accent5>
        <a:srgbClr val="3099DD"/>
      </a:accent5>
      <a:accent6>
        <a:srgbClr val="3AB54A"/>
      </a:accent6>
      <a:hlink>
        <a:srgbClr val="006599"/>
      </a:hlink>
      <a:folHlink>
        <a:srgbClr val="3099D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33491</TotalTime>
  <Words>370</Words>
  <Application>Microsoft Office PowerPoint</Application>
  <PresentationFormat>On-screen Show (4:3)</PresentationFormat>
  <Paragraphs>84</Paragraphs>
  <Slides>15</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Wingdings</vt:lpstr>
      <vt:lpstr>Office Theme</vt:lpstr>
      <vt:lpstr>Töötasude muutused  Palgainfo Agentuuri ja partnerite tööturu- ja palgauuringu tulemuste tutvustus  21. juunil 2017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PIA_Tooturu_ja_palgauuring_kevad_suvi_2017_tutvustus</dc:title>
  <dc:creator>KADRI</dc:creator>
  <cp:lastModifiedBy>Kadri</cp:lastModifiedBy>
  <cp:revision>1301</cp:revision>
  <cp:lastPrinted>2011-12-21T09:13:24Z</cp:lastPrinted>
  <dcterms:created xsi:type="dcterms:W3CDTF">2011-12-10T12:00:01Z</dcterms:created>
  <dcterms:modified xsi:type="dcterms:W3CDTF">2017-06-21T04:52:13Z</dcterms:modified>
</cp:coreProperties>
</file>