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notesSlides/notesSlide2.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946" r:id="rId2"/>
    <p:sldId id="937" r:id="rId3"/>
    <p:sldId id="890" r:id="rId4"/>
    <p:sldId id="724" r:id="rId5"/>
    <p:sldId id="855" r:id="rId6"/>
    <p:sldId id="851" r:id="rId7"/>
    <p:sldId id="854" r:id="rId8"/>
    <p:sldId id="889" r:id="rId9"/>
    <p:sldId id="938" r:id="rId10"/>
    <p:sldId id="939" r:id="rId11"/>
    <p:sldId id="940" r:id="rId12"/>
    <p:sldId id="941" r:id="rId13"/>
    <p:sldId id="943" r:id="rId14"/>
    <p:sldId id="944" r:id="rId15"/>
    <p:sldId id="947" r:id="rId16"/>
    <p:sldId id="948" r:id="rId17"/>
    <p:sldId id="936" r:id="rId18"/>
    <p:sldId id="833" r:id="rId19"/>
  </p:sldIdLst>
  <p:sldSz cx="9144000" cy="6858000" type="screen4x3"/>
  <p:notesSz cx="6788150" cy="9923463"/>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5E00"/>
    <a:srgbClr val="FF9900"/>
    <a:srgbClr val="FFD100"/>
    <a:srgbClr val="050505"/>
    <a:srgbClr val="F37122"/>
    <a:srgbClr val="605C51"/>
    <a:srgbClr val="FFCC00"/>
    <a:srgbClr val="66FF33"/>
    <a:srgbClr val="33669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569" autoAdjust="0"/>
  </p:normalViewPr>
  <p:slideViewPr>
    <p:cSldViewPr>
      <p:cViewPr varScale="1">
        <p:scale>
          <a:sx n="101" d="100"/>
          <a:sy n="101" d="100"/>
        </p:scale>
        <p:origin x="1104" y="108"/>
      </p:cViewPr>
      <p:guideLst>
        <p:guide orient="horz" pos="2160"/>
        <p:guide pos="2880"/>
      </p:guideLst>
    </p:cSldViewPr>
  </p:slideViewPr>
  <p:outlineViewPr>
    <p:cViewPr>
      <p:scale>
        <a:sx n="33" d="100"/>
        <a:sy n="33" d="100"/>
      </p:scale>
      <p:origin x="0" y="300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accent1"/>
                </a:solidFill>
                <a:latin typeface="+mn-lt"/>
                <a:ea typeface="+mn-ea"/>
                <a:cs typeface="+mn-cs"/>
              </a:defRPr>
            </a:pPr>
            <a:r>
              <a:rPr lang="et-EE" sz="1400" b="1">
                <a:solidFill>
                  <a:schemeClr val="accent1"/>
                </a:solidFill>
              </a:rPr>
              <a:t>Põhipalga muutus: </a:t>
            </a:r>
          </a:p>
          <a:p>
            <a:pPr>
              <a:defRPr sz="1200" b="1">
                <a:solidFill>
                  <a:schemeClr val="accent1"/>
                </a:solidFill>
              </a:defRPr>
            </a:pPr>
            <a:r>
              <a:rPr lang="en-US" sz="1400" b="1">
                <a:solidFill>
                  <a:schemeClr val="accent1"/>
                </a:solidFill>
              </a:rPr>
              <a:t>Millal </a:t>
            </a:r>
            <a:r>
              <a:rPr lang="et-EE" sz="1400" b="1">
                <a:solidFill>
                  <a:schemeClr val="accent1"/>
                </a:solidFill>
              </a:rPr>
              <a:t>Teie </a:t>
            </a:r>
            <a:r>
              <a:rPr lang="en-US" sz="1400" b="1">
                <a:solidFill>
                  <a:schemeClr val="accent1"/>
                </a:solidFill>
              </a:rPr>
              <a:t>põhipalk </a:t>
            </a:r>
            <a:r>
              <a:rPr lang="et-EE" sz="1400" b="1">
                <a:solidFill>
                  <a:schemeClr val="accent1"/>
                </a:solidFill>
              </a:rPr>
              <a:t>viimati </a:t>
            </a:r>
            <a:r>
              <a:rPr lang="en-US" sz="1400" b="1">
                <a:solidFill>
                  <a:schemeClr val="accent1"/>
                </a:solidFill>
              </a:rPr>
              <a:t>muutus?</a:t>
            </a:r>
            <a:endParaRPr lang="et-EE" sz="1400" b="1">
              <a:solidFill>
                <a:schemeClr val="accent1"/>
              </a:solidFill>
            </a:endParaRPr>
          </a:p>
          <a:p>
            <a:pPr>
              <a:defRPr sz="1200" b="1">
                <a:solidFill>
                  <a:schemeClr val="accent1"/>
                </a:solidFill>
              </a:defRPr>
            </a:pPr>
            <a:r>
              <a:rPr lang="et-EE" sz="1200" b="0">
                <a:solidFill>
                  <a:schemeClr val="accent1"/>
                </a:solidFill>
              </a:rPr>
              <a:t>Töötajate küsitluse tulemused, vastajate</a:t>
            </a:r>
            <a:r>
              <a:rPr lang="et-EE" sz="1200" b="0" baseline="0">
                <a:solidFill>
                  <a:schemeClr val="accent1"/>
                </a:solidFill>
              </a:rPr>
              <a:t> osatähtsus</a:t>
            </a:r>
            <a:endParaRPr lang="en-US" sz="1200" b="0">
              <a:solidFill>
                <a:schemeClr val="accent1"/>
              </a:solidFill>
            </a:endParaRP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accent1"/>
              </a:solidFill>
              <a:latin typeface="+mn-lt"/>
              <a:ea typeface="+mn-ea"/>
              <a:cs typeface="+mn-cs"/>
            </a:defRPr>
          </a:pPr>
          <a:endParaRPr lang="en-US"/>
        </a:p>
      </c:txPr>
    </c:title>
    <c:autoTitleDeleted val="0"/>
    <c:plotArea>
      <c:layout>
        <c:manualLayout>
          <c:layoutTarget val="inner"/>
          <c:xMode val="edge"/>
          <c:yMode val="edge"/>
          <c:x val="8.5889495184295755E-2"/>
          <c:y val="0.21036305105884293"/>
          <c:w val="0.88923791231173743"/>
          <c:h val="0.68131206747637352"/>
        </c:manualLayout>
      </c:layout>
      <c:barChart>
        <c:barDir val="col"/>
        <c:grouping val="clustered"/>
        <c:varyColors val="0"/>
        <c:ser>
          <c:idx val="0"/>
          <c:order val="0"/>
          <c:tx>
            <c:strRef>
              <c:f>Sheet1!$B$1</c:f>
              <c:strCache>
                <c:ptCount val="1"/>
                <c:pt idx="0">
                  <c:v>Millal põhipalk muutus?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Aastal 2017</c:v>
                </c:pt>
                <c:pt idx="1">
                  <c:v>Aastal 2016</c:v>
                </c:pt>
                <c:pt idx="2">
                  <c:v>Aastal 2015</c:v>
                </c:pt>
                <c:pt idx="3">
                  <c:v>Aastal 2014</c:v>
                </c:pt>
                <c:pt idx="4">
                  <c:v>Aastal 2013 või varem</c:v>
                </c:pt>
                <c:pt idx="5">
                  <c:v>Ei oska öelda</c:v>
                </c:pt>
              </c:strCache>
            </c:strRef>
          </c:cat>
          <c:val>
            <c:numRef>
              <c:f>Sheet1!$B$2:$B$7</c:f>
              <c:numCache>
                <c:formatCode>0%</c:formatCode>
                <c:ptCount val="6"/>
                <c:pt idx="0">
                  <c:v>0.37701778385772916</c:v>
                </c:pt>
                <c:pt idx="1">
                  <c:v>0.25663474692202465</c:v>
                </c:pt>
                <c:pt idx="2">
                  <c:v>0.12047423620611035</c:v>
                </c:pt>
                <c:pt idx="3">
                  <c:v>4.3775649794801641E-2</c:v>
                </c:pt>
                <c:pt idx="4">
                  <c:v>5.7181942544459644E-2</c:v>
                </c:pt>
                <c:pt idx="5">
                  <c:v>0.14491564067487461</c:v>
                </c:pt>
              </c:numCache>
            </c:numRef>
          </c:val>
          <c:extLst>
            <c:ext xmlns:c16="http://schemas.microsoft.com/office/drawing/2014/chart" uri="{C3380CC4-5D6E-409C-BE32-E72D297353CC}">
              <c16:uniqueId val="{00000000-7BD2-4CD3-BF37-8D0CA7773551}"/>
            </c:ext>
          </c:extLst>
        </c:ser>
        <c:dLbls>
          <c:showLegendKey val="0"/>
          <c:showVal val="0"/>
          <c:showCatName val="0"/>
          <c:showSerName val="0"/>
          <c:showPercent val="0"/>
          <c:showBubbleSize val="0"/>
        </c:dLbls>
        <c:gapWidth val="100"/>
        <c:overlap val="-27"/>
        <c:axId val="2142336336"/>
        <c:axId val="543930944"/>
      </c:barChart>
      <c:catAx>
        <c:axId val="2142336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43930944"/>
        <c:crosses val="autoZero"/>
        <c:auto val="1"/>
        <c:lblAlgn val="ctr"/>
        <c:lblOffset val="100"/>
        <c:noMultiLvlLbl val="0"/>
      </c:catAx>
      <c:valAx>
        <c:axId val="543930944"/>
        <c:scaling>
          <c:orientation val="minMax"/>
          <c:max val="0.60000000000000009"/>
        </c:scaling>
        <c:delete val="0"/>
        <c:axPos val="l"/>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42336336"/>
        <c:crosses val="autoZero"/>
        <c:crossBetween val="between"/>
      </c:valAx>
      <c:spPr>
        <a:noFill/>
        <a:ln>
          <a:noFill/>
        </a:ln>
        <a:effectLst/>
      </c:spPr>
    </c:plotArea>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a:t>Kavandatav staaž organisatsioonis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Kevad 2016</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C368-4D35-A5F5-9927B8C3A6D7}"/>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368-4D35-A5F5-9927B8C3A6D7}"/>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5-C368-4D35-A5F5-9927B8C3A6D7}"/>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7-C368-4D35-A5F5-9927B8C3A6D7}"/>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9-C368-4D35-A5F5-9927B8C3A6D7}"/>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Alla aasta</c:v>
                </c:pt>
                <c:pt idx="1">
                  <c:v>1-2 aastat</c:v>
                </c:pt>
                <c:pt idx="2">
                  <c:v>3-4 aastat</c:v>
                </c:pt>
                <c:pt idx="3">
                  <c:v>5 ja rohkem aastat</c:v>
                </c:pt>
                <c:pt idx="4">
                  <c:v>Ei tea, ei oska öelda</c:v>
                </c:pt>
              </c:strCache>
            </c:strRef>
          </c:cat>
          <c:val>
            <c:numRef>
              <c:f>Sheet1!$B$2:$B$6</c:f>
              <c:numCache>
                <c:formatCode>0%</c:formatCode>
                <c:ptCount val="5"/>
                <c:pt idx="0">
                  <c:v>0.19688109161793371</c:v>
                </c:pt>
                <c:pt idx="1">
                  <c:v>7.6951638355147123E-2</c:v>
                </c:pt>
                <c:pt idx="2">
                  <c:v>0.10906896871809152</c:v>
                </c:pt>
                <c:pt idx="3">
                  <c:v>0.29889538661468484</c:v>
                </c:pt>
                <c:pt idx="4">
                  <c:v>0.31820291469414275</c:v>
                </c:pt>
              </c:numCache>
            </c:numRef>
          </c:val>
          <c:extLst>
            <c:ext xmlns:c16="http://schemas.microsoft.com/office/drawing/2014/chart" uri="{C3380CC4-5D6E-409C-BE32-E72D297353CC}">
              <c16:uniqueId val="{0000000A-C368-4D35-A5F5-9927B8C3A6D7}"/>
            </c:ext>
          </c:extLst>
        </c:ser>
        <c:ser>
          <c:idx val="1"/>
          <c:order val="1"/>
          <c:tx>
            <c:strRef>
              <c:f>Sheet1!$C$1</c:f>
              <c:strCache>
                <c:ptCount val="1"/>
                <c:pt idx="0">
                  <c:v>Kevad 2017</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Alla aasta</c:v>
                </c:pt>
                <c:pt idx="1">
                  <c:v>1-2 aastat</c:v>
                </c:pt>
                <c:pt idx="2">
                  <c:v>3-4 aastat</c:v>
                </c:pt>
                <c:pt idx="3">
                  <c:v>5 ja rohkem aastat</c:v>
                </c:pt>
                <c:pt idx="4">
                  <c:v>Ei tea, ei oska öelda</c:v>
                </c:pt>
              </c:strCache>
            </c:strRef>
          </c:cat>
          <c:val>
            <c:numRef>
              <c:f>Sheet1!$C$2:$C$6</c:f>
              <c:numCache>
                <c:formatCode>0%</c:formatCode>
                <c:ptCount val="5"/>
                <c:pt idx="0">
                  <c:v>0.24923049863688301</c:v>
                </c:pt>
                <c:pt idx="1">
                  <c:v>7.6598364259959542E-2</c:v>
                </c:pt>
                <c:pt idx="2">
                  <c:v>0.11590889103860698</c:v>
                </c:pt>
                <c:pt idx="3">
                  <c:v>0.32099199718582361</c:v>
                </c:pt>
                <c:pt idx="4">
                  <c:v>0.23727024887872658</c:v>
                </c:pt>
              </c:numCache>
            </c:numRef>
          </c:val>
          <c:extLst>
            <c:ext xmlns:c16="http://schemas.microsoft.com/office/drawing/2014/chart" uri="{C3380CC4-5D6E-409C-BE32-E72D297353CC}">
              <c16:uniqueId val="{0000000B-C368-4D35-A5F5-9927B8C3A6D7}"/>
            </c:ext>
          </c:extLst>
        </c:ser>
        <c:dLbls>
          <c:showLegendKey val="0"/>
          <c:showVal val="0"/>
          <c:showCatName val="0"/>
          <c:showSerName val="0"/>
          <c:showPercent val="0"/>
          <c:showBubbleSize val="0"/>
        </c:dLbls>
        <c:gapWidth val="100"/>
        <c:axId val="766330568"/>
        <c:axId val="520657560"/>
      </c:barChart>
      <c:catAx>
        <c:axId val="766330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0657560"/>
        <c:crosses val="autoZero"/>
        <c:auto val="1"/>
        <c:lblAlgn val="ctr"/>
        <c:lblOffset val="100"/>
        <c:noMultiLvlLbl val="0"/>
      </c:catAx>
      <c:valAx>
        <c:axId val="520657560"/>
        <c:scaling>
          <c:orientation val="minMax"/>
        </c:scaling>
        <c:delete val="0"/>
        <c:axPos val="l"/>
        <c:numFmt formatCode="0%" sourceLinked="1"/>
        <c:majorTickMark val="none"/>
        <c:minorTickMark val="none"/>
        <c:tickLblPos val="nextTo"/>
        <c:spPr>
          <a:noFill/>
          <a:ln>
            <a:solidFill>
              <a:schemeClr val="tx1">
                <a:lumMod val="15000"/>
                <a:lumOff val="8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663305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t-EE" sz="1400" b="1"/>
              <a:t>Kavandatav tööstaaž organisatsioonis palgagruppide järgi</a:t>
            </a:r>
            <a:r>
              <a:rPr lang="et-EE" sz="1400"/>
              <a:t>,</a:t>
            </a:r>
          </a:p>
          <a:p>
            <a:pPr>
              <a:defRPr/>
            </a:pPr>
            <a:r>
              <a:rPr lang="et-EE"/>
              <a:t>kevad 2016</a:t>
            </a:r>
            <a:r>
              <a:rPr lang="et-EE" baseline="0"/>
              <a:t> ja 2017</a:t>
            </a:r>
            <a:endParaRPr lang="en-US"/>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8714514812363845"/>
          <c:y val="0.17593166731474283"/>
          <c:w val="0.67440634615477513"/>
          <c:h val="0.76800494389512264"/>
        </c:manualLayout>
      </c:layout>
      <c:barChart>
        <c:barDir val="bar"/>
        <c:grouping val="percentStacked"/>
        <c:varyColors val="0"/>
        <c:ser>
          <c:idx val="0"/>
          <c:order val="0"/>
          <c:tx>
            <c:strRef>
              <c:f>Sheet1!$B$1</c:f>
              <c:strCache>
                <c:ptCount val="1"/>
                <c:pt idx="0">
                  <c:v>Alla aasta - kevad 2016</c:v>
                </c:pt>
              </c:strCache>
            </c:strRef>
          </c:tx>
          <c:spPr>
            <a:solidFill>
              <a:schemeClr val="accent4">
                <a:alpha val="3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Sheet1!$B$2:$B$9</c:f>
              <c:numCache>
                <c:formatCode>0%</c:formatCode>
                <c:ptCount val="8"/>
                <c:pt idx="1">
                  <c:v>0.26851500189897454</c:v>
                </c:pt>
                <c:pt idx="3">
                  <c:v>0.2039274924471299</c:v>
                </c:pt>
                <c:pt idx="5">
                  <c:v>0.15900933237616655</c:v>
                </c:pt>
                <c:pt idx="7">
                  <c:v>0.14155629139072848</c:v>
                </c:pt>
              </c:numCache>
            </c:numRef>
          </c:val>
          <c:extLst>
            <c:ext xmlns:c16="http://schemas.microsoft.com/office/drawing/2014/chart" uri="{C3380CC4-5D6E-409C-BE32-E72D297353CC}">
              <c16:uniqueId val="{00000000-704E-40F8-9BFE-7CC32AD5CAE9}"/>
            </c:ext>
          </c:extLst>
        </c:ser>
        <c:ser>
          <c:idx val="1"/>
          <c:order val="1"/>
          <c:tx>
            <c:strRef>
              <c:f>Sheet1!$C$1</c:f>
              <c:strCache>
                <c:ptCount val="1"/>
                <c:pt idx="0">
                  <c:v>1–2 aastat - kevad 2016</c:v>
                </c:pt>
              </c:strCache>
            </c:strRef>
          </c:tx>
          <c:spPr>
            <a:solidFill>
              <a:schemeClr val="accent4">
                <a:lumMod val="20000"/>
                <a:lumOff val="80000"/>
                <a:alpha val="4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Sheet1!$C$2:$C$9</c:f>
              <c:numCache>
                <c:formatCode>0%</c:formatCode>
                <c:ptCount val="8"/>
                <c:pt idx="1">
                  <c:v>8.0896315989365739E-2</c:v>
                </c:pt>
                <c:pt idx="3">
                  <c:v>7.4773413897280969E-2</c:v>
                </c:pt>
                <c:pt idx="5">
                  <c:v>7.7889447236180909E-2</c:v>
                </c:pt>
                <c:pt idx="7">
                  <c:v>7.5331125827814566E-2</c:v>
                </c:pt>
              </c:numCache>
            </c:numRef>
          </c:val>
          <c:extLst>
            <c:ext xmlns:c16="http://schemas.microsoft.com/office/drawing/2014/chart" uri="{C3380CC4-5D6E-409C-BE32-E72D297353CC}">
              <c16:uniqueId val="{00000001-704E-40F8-9BFE-7CC32AD5CAE9}"/>
            </c:ext>
          </c:extLst>
        </c:ser>
        <c:ser>
          <c:idx val="2"/>
          <c:order val="2"/>
          <c:tx>
            <c:strRef>
              <c:f>Sheet1!$D$1</c:f>
              <c:strCache>
                <c:ptCount val="1"/>
                <c:pt idx="0">
                  <c:v>3–4 aastat - kevad 2016</c:v>
                </c:pt>
              </c:strCache>
            </c:strRef>
          </c:tx>
          <c:spPr>
            <a:solidFill>
              <a:schemeClr val="accent3">
                <a:lumMod val="40000"/>
                <a:lumOff val="60000"/>
                <a:alpha val="4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Sheet1!$D$2:$D$9</c:f>
              <c:numCache>
                <c:formatCode>0%</c:formatCode>
                <c:ptCount val="8"/>
                <c:pt idx="1">
                  <c:v>8.3934675275351311E-2</c:v>
                </c:pt>
                <c:pt idx="3">
                  <c:v>9.8942598187311173E-2</c:v>
                </c:pt>
                <c:pt idx="5">
                  <c:v>0.11737257717157215</c:v>
                </c:pt>
                <c:pt idx="7">
                  <c:v>0.14114238410596028</c:v>
                </c:pt>
              </c:numCache>
            </c:numRef>
          </c:val>
          <c:extLst>
            <c:ext xmlns:c16="http://schemas.microsoft.com/office/drawing/2014/chart" uri="{C3380CC4-5D6E-409C-BE32-E72D297353CC}">
              <c16:uniqueId val="{00000002-704E-40F8-9BFE-7CC32AD5CAE9}"/>
            </c:ext>
          </c:extLst>
        </c:ser>
        <c:ser>
          <c:idx val="3"/>
          <c:order val="3"/>
          <c:tx>
            <c:strRef>
              <c:f>Sheet1!$E$1</c:f>
              <c:strCache>
                <c:ptCount val="1"/>
                <c:pt idx="0">
                  <c:v>5 ja rohkem aastat - kevad 2016</c:v>
                </c:pt>
              </c:strCache>
            </c:strRef>
          </c:tx>
          <c:spPr>
            <a:solidFill>
              <a:schemeClr val="accent3">
                <a:lumMod val="60000"/>
                <a:lumOff val="40000"/>
                <a:alpha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Sheet1!$E$2:$E$9</c:f>
              <c:numCache>
                <c:formatCode>0%</c:formatCode>
                <c:ptCount val="8"/>
                <c:pt idx="1">
                  <c:v>0.21990125332320548</c:v>
                </c:pt>
                <c:pt idx="3">
                  <c:v>0.2809667673716012</c:v>
                </c:pt>
                <c:pt idx="5">
                  <c:v>0.34924623115577891</c:v>
                </c:pt>
                <c:pt idx="7">
                  <c:v>0.35802980132450329</c:v>
                </c:pt>
              </c:numCache>
            </c:numRef>
          </c:val>
          <c:extLst>
            <c:ext xmlns:c16="http://schemas.microsoft.com/office/drawing/2014/chart" uri="{C3380CC4-5D6E-409C-BE32-E72D297353CC}">
              <c16:uniqueId val="{00000003-704E-40F8-9BFE-7CC32AD5CAE9}"/>
            </c:ext>
          </c:extLst>
        </c:ser>
        <c:ser>
          <c:idx val="4"/>
          <c:order val="4"/>
          <c:tx>
            <c:strRef>
              <c:f>Sheet1!$F$1</c:f>
              <c:strCache>
                <c:ptCount val="1"/>
                <c:pt idx="0">
                  <c:v>Ei tea, ei oska öelda - kevad 2016</c:v>
                </c:pt>
              </c:strCache>
            </c:strRef>
          </c:tx>
          <c:spPr>
            <a:solidFill>
              <a:schemeClr val="accent1">
                <a:lumMod val="50000"/>
                <a:lumOff val="50000"/>
                <a:alpha val="6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Sheet1!$F$2:$F$9</c:f>
              <c:numCache>
                <c:formatCode>0%</c:formatCode>
                <c:ptCount val="8"/>
                <c:pt idx="1">
                  <c:v>0.34675275351310292</c:v>
                </c:pt>
                <c:pt idx="3">
                  <c:v>0.34138972809667673</c:v>
                </c:pt>
                <c:pt idx="5">
                  <c:v>0.29648241206030151</c:v>
                </c:pt>
                <c:pt idx="7">
                  <c:v>0.28394039735099336</c:v>
                </c:pt>
              </c:numCache>
            </c:numRef>
          </c:val>
          <c:extLst>
            <c:ext xmlns:c16="http://schemas.microsoft.com/office/drawing/2014/chart" uri="{C3380CC4-5D6E-409C-BE32-E72D297353CC}">
              <c16:uniqueId val="{00000004-704E-40F8-9BFE-7CC32AD5CAE9}"/>
            </c:ext>
          </c:extLst>
        </c:ser>
        <c:ser>
          <c:idx val="5"/>
          <c:order val="5"/>
          <c:tx>
            <c:strRef>
              <c:f>Sheet1!$G$1</c:f>
              <c:strCache>
                <c:ptCount val="1"/>
                <c:pt idx="0">
                  <c:v>Alla aasta</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Sheet1!$G$2:$G$9</c:f>
              <c:numCache>
                <c:formatCode>General</c:formatCode>
                <c:ptCount val="8"/>
                <c:pt idx="0" formatCode="0%">
                  <c:v>0.36212624584717606</c:v>
                </c:pt>
                <c:pt idx="2" formatCode="0%">
                  <c:v>0.23483727810650887</c:v>
                </c:pt>
                <c:pt idx="4" formatCode="0%">
                  <c:v>0.20793140407288319</c:v>
                </c:pt>
                <c:pt idx="6" formatCode="0%">
                  <c:v>0.16998468606431852</c:v>
                </c:pt>
              </c:numCache>
            </c:numRef>
          </c:val>
          <c:extLst>
            <c:ext xmlns:c16="http://schemas.microsoft.com/office/drawing/2014/chart" uri="{C3380CC4-5D6E-409C-BE32-E72D297353CC}">
              <c16:uniqueId val="{00000005-704E-40F8-9BFE-7CC32AD5CAE9}"/>
            </c:ext>
          </c:extLst>
        </c:ser>
        <c:ser>
          <c:idx val="6"/>
          <c:order val="6"/>
          <c:tx>
            <c:strRef>
              <c:f>Sheet1!$H$1</c:f>
              <c:strCache>
                <c:ptCount val="1"/>
                <c:pt idx="0">
                  <c:v>1–2 aastat</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Sheet1!$H$2:$H$9</c:f>
              <c:numCache>
                <c:formatCode>General</c:formatCode>
                <c:ptCount val="8"/>
                <c:pt idx="0" formatCode="0%">
                  <c:v>7.7519379844961239E-2</c:v>
                </c:pt>
                <c:pt idx="2" formatCode="0%">
                  <c:v>8.6538461538461536E-2</c:v>
                </c:pt>
                <c:pt idx="4" formatCode="0%">
                  <c:v>7.1454090746695245E-2</c:v>
                </c:pt>
                <c:pt idx="6" formatCode="0%">
                  <c:v>7.1592649310872891E-2</c:v>
                </c:pt>
              </c:numCache>
            </c:numRef>
          </c:val>
          <c:extLst>
            <c:ext xmlns:c16="http://schemas.microsoft.com/office/drawing/2014/chart" uri="{C3380CC4-5D6E-409C-BE32-E72D297353CC}">
              <c16:uniqueId val="{00000000-FE6D-441F-8341-01EE3C0A8880}"/>
            </c:ext>
          </c:extLst>
        </c:ser>
        <c:ser>
          <c:idx val="7"/>
          <c:order val="7"/>
          <c:tx>
            <c:strRef>
              <c:f>Sheet1!$I$1</c:f>
              <c:strCache>
                <c:ptCount val="1"/>
                <c:pt idx="0">
                  <c:v>3–4 aastat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Sheet1!$I$2:$I$9</c:f>
              <c:numCache>
                <c:formatCode>General</c:formatCode>
                <c:ptCount val="8"/>
                <c:pt idx="0" formatCode="0%">
                  <c:v>8.8224437061646357E-2</c:v>
                </c:pt>
                <c:pt idx="2" formatCode="0%">
                  <c:v>0.11427514792899408</c:v>
                </c:pt>
                <c:pt idx="4" formatCode="0%">
                  <c:v>0.12575919971418364</c:v>
                </c:pt>
                <c:pt idx="6" formatCode="0%">
                  <c:v>0.14127105666156203</c:v>
                </c:pt>
              </c:numCache>
            </c:numRef>
          </c:val>
          <c:extLst>
            <c:ext xmlns:c16="http://schemas.microsoft.com/office/drawing/2014/chart" uri="{C3380CC4-5D6E-409C-BE32-E72D297353CC}">
              <c16:uniqueId val="{00000001-FE6D-441F-8341-01EE3C0A8880}"/>
            </c:ext>
          </c:extLst>
        </c:ser>
        <c:ser>
          <c:idx val="8"/>
          <c:order val="8"/>
          <c:tx>
            <c:strRef>
              <c:f>Sheet1!$J$1</c:f>
              <c:strCache>
                <c:ptCount val="1"/>
                <c:pt idx="0">
                  <c:v>5 ja rohkem aastat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Sheet1!$J$2:$J$9</c:f>
              <c:numCache>
                <c:formatCode>General</c:formatCode>
                <c:ptCount val="8"/>
                <c:pt idx="0" formatCode="0%">
                  <c:v>0.22517534145441123</c:v>
                </c:pt>
                <c:pt idx="2" formatCode="0%">
                  <c:v>0.31545857988165682</c:v>
                </c:pt>
                <c:pt idx="4" formatCode="0%">
                  <c:v>0.37084673097534832</c:v>
                </c:pt>
                <c:pt idx="6" formatCode="0%">
                  <c:v>0.39280245022970905</c:v>
                </c:pt>
              </c:numCache>
            </c:numRef>
          </c:val>
          <c:extLst>
            <c:ext xmlns:c16="http://schemas.microsoft.com/office/drawing/2014/chart" uri="{C3380CC4-5D6E-409C-BE32-E72D297353CC}">
              <c16:uniqueId val="{00000002-FE6D-441F-8341-01EE3C0A8880}"/>
            </c:ext>
          </c:extLst>
        </c:ser>
        <c:ser>
          <c:idx val="9"/>
          <c:order val="9"/>
          <c:tx>
            <c:strRef>
              <c:f>Sheet1!$K$1</c:f>
              <c:strCache>
                <c:ptCount val="1"/>
                <c:pt idx="0">
                  <c:v>Ei tea, ei oska öelda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kevad 2017</c:v>
                </c:pt>
                <c:pt idx="1">
                  <c:v>kevad 2016</c:v>
                </c:pt>
                <c:pt idx="2">
                  <c:v>II palgagrupp kevad 2017</c:v>
                </c:pt>
                <c:pt idx="3">
                  <c:v>kevad 2016</c:v>
                </c:pt>
                <c:pt idx="4">
                  <c:v>III palgagrupp kevad 2017</c:v>
                </c:pt>
                <c:pt idx="5">
                  <c:v>kevad 2016</c:v>
                </c:pt>
                <c:pt idx="6">
                  <c:v>IV palgagrupp (kõrgeim) kevad 2017</c:v>
                </c:pt>
                <c:pt idx="7">
                  <c:v>kevad 2016</c:v>
                </c:pt>
              </c:strCache>
            </c:strRef>
          </c:cat>
          <c:val>
            <c:numRef>
              <c:f>Sheet1!$K$2:$K$9</c:f>
              <c:numCache>
                <c:formatCode>General</c:formatCode>
                <c:ptCount val="8"/>
                <c:pt idx="0" formatCode="0%">
                  <c:v>0.24695459579180509</c:v>
                </c:pt>
                <c:pt idx="2" formatCode="0%">
                  <c:v>0.24889053254437871</c:v>
                </c:pt>
                <c:pt idx="4" formatCode="0%">
                  <c:v>0.22400857449088959</c:v>
                </c:pt>
                <c:pt idx="6" formatCode="0%">
                  <c:v>0.22434915773353753</c:v>
                </c:pt>
              </c:numCache>
            </c:numRef>
          </c:val>
          <c:extLst>
            <c:ext xmlns:c16="http://schemas.microsoft.com/office/drawing/2014/chart" uri="{C3380CC4-5D6E-409C-BE32-E72D297353CC}">
              <c16:uniqueId val="{00000003-FE6D-441F-8341-01EE3C0A8880}"/>
            </c:ext>
          </c:extLst>
        </c:ser>
        <c:dLbls>
          <c:showLegendKey val="0"/>
          <c:showVal val="0"/>
          <c:showCatName val="0"/>
          <c:showSerName val="0"/>
          <c:showPercent val="0"/>
          <c:showBubbleSize val="0"/>
        </c:dLbls>
        <c:gapWidth val="70"/>
        <c:overlap val="100"/>
        <c:axId val="1400924560"/>
        <c:axId val="758088864"/>
      </c:barChart>
      <c:catAx>
        <c:axId val="1400924560"/>
        <c:scaling>
          <c:orientation val="maxMin"/>
        </c:scaling>
        <c:delete val="0"/>
        <c:axPos val="l"/>
        <c:majorGridlines>
          <c:spPr>
            <a:ln w="9525" cap="flat" cmpd="sng" algn="ctr">
              <a:solidFill>
                <a:schemeClr val="bg1">
                  <a:lumMod val="65000"/>
                </a:schemeClr>
              </a:solidFill>
              <a:prstDash val="solid"/>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58088864"/>
        <c:crosses val="autoZero"/>
        <c:auto val="1"/>
        <c:lblAlgn val="ctr"/>
        <c:lblOffset val="100"/>
        <c:tickMarkSkip val="2"/>
        <c:noMultiLvlLbl val="0"/>
      </c:catAx>
      <c:valAx>
        <c:axId val="758088864"/>
        <c:scaling>
          <c:orientation val="minMax"/>
        </c:scaling>
        <c:delete val="0"/>
        <c:axPos val="b"/>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400924560"/>
        <c:crosses val="max"/>
        <c:crossBetween val="between"/>
      </c:valAx>
      <c:spPr>
        <a:noFill/>
        <a:ln>
          <a:noFill/>
        </a:ln>
        <a:effectLst/>
      </c:spPr>
    </c:plotArea>
    <c:legend>
      <c:legendPos val="t"/>
      <c:legendEntry>
        <c:idx val="0"/>
        <c:delete val="1"/>
      </c:legendEntry>
      <c:legendEntry>
        <c:idx val="1"/>
        <c:delete val="1"/>
      </c:legendEntry>
      <c:legendEntry>
        <c:idx val="2"/>
        <c:delete val="1"/>
      </c:legendEntry>
      <c:legendEntry>
        <c:idx val="3"/>
        <c:delete val="1"/>
      </c:legendEntry>
      <c:legendEntry>
        <c:idx val="4"/>
        <c:delete val="1"/>
      </c:legendEntry>
      <c:layout>
        <c:manualLayout>
          <c:xMode val="edge"/>
          <c:yMode val="edge"/>
          <c:x val="0.25955352786888414"/>
          <c:y val="9.9593621542050884E-2"/>
          <c:w val="0.73241089154345174"/>
          <c:h val="6.39361251527608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t-EE" b="1"/>
              <a:t>Suurel määral k</a:t>
            </a:r>
            <a:r>
              <a:rPr lang="en-US" b="1"/>
              <a:t>andideerimise katkestamise otsust mõjutanud tegurid</a:t>
            </a:r>
            <a:r>
              <a:rPr lang="et-EE" b="1"/>
              <a:t>, kevad 2017</a:t>
            </a:r>
          </a:p>
          <a:p>
            <a:pPr>
              <a:defRPr/>
            </a:pPr>
            <a:r>
              <a:rPr lang="et-EE" sz="1100" b="0"/>
              <a:t>(1527 kandideerimise katkestanud inimese</a:t>
            </a:r>
            <a:r>
              <a:rPr lang="et-EE" sz="1100" b="0" baseline="0"/>
              <a:t> vastused)</a:t>
            </a:r>
            <a:endParaRPr lang="en-US" sz="1100" b="0"/>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52050939251381034"/>
          <c:y val="0.10954374477871867"/>
          <c:w val="0.44321125850629112"/>
          <c:h val="0.83220857855620656"/>
        </c:manualLayout>
      </c:layout>
      <c:barChart>
        <c:barDir val="bar"/>
        <c:grouping val="clustered"/>
        <c:varyColors val="0"/>
        <c:ser>
          <c:idx val="0"/>
          <c:order val="0"/>
          <c:tx>
            <c:strRef>
              <c:f>Sheet1!$B$1</c:f>
              <c:strCache>
                <c:ptCount val="1"/>
                <c:pt idx="0">
                  <c:v>Mõjutanud suurel määral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Kodusteks ülesanneteks antud tähtaeg oli liiga lühike</c:v>
                </c:pt>
                <c:pt idx="1">
                  <c:v>Töökuulutuses märgitud telefoninumbril ei saanud ühendust </c:v>
                </c:pt>
                <c:pt idx="2">
                  <c:v>Töökuulutuses puudusid kontaktid, kust lisainfot küsida</c:v>
                </c:pt>
                <c:pt idx="3">
                  <c:v>Kandideerimisel antud ülesanded olid liiga mahukad</c:v>
                </c:pt>
                <c:pt idx="4">
                  <c:v>Töökuulutuses puudus info tööandja kohta</c:v>
                </c:pt>
                <c:pt idx="5">
                  <c:v>Töövestlus ei olnud professionaalsel tasemel</c:v>
                </c:pt>
                <c:pt idx="6">
                  <c:v>Ma ei saanud tööandja kohta piisavalt lisainfot </c:v>
                </c:pt>
                <c:pt idx="7">
                  <c:v>Organisatsiooni esindaja jättis endast töövestlusel halva mulje</c:v>
                </c:pt>
                <c:pt idx="8">
                  <c:v>Konkursil lubatud tähtaegadest ei peetud kinni</c:v>
                </c:pt>
                <c:pt idx="9">
                  <c:v>Minu järelepärimisele konkursi käigu või tulemuste kohta ei vastatud</c:v>
                </c:pt>
                <c:pt idx="10">
                  <c:v>Kandideerimise protsess oli ajaliselt liiga pikk</c:v>
                </c:pt>
                <c:pt idx="11">
                  <c:v>Ma ei saanud piisavalt infot töötingimuste kohta</c:v>
                </c:pt>
                <c:pt idx="12">
                  <c:v>Töövestlusel saadud info töö kohta erines kuulutuses kirjeldatust</c:v>
                </c:pt>
                <c:pt idx="13">
                  <c:v>Minuga ei võetud lubatud ajal ühendust</c:v>
                </c:pt>
                <c:pt idx="14">
                  <c:v>Ma ei saanud piisavalt infot töö tasustamise kohta </c:v>
                </c:pt>
                <c:pt idx="15">
                  <c:v>Mulle ei antud konkursi käigu kohta tagasisidet</c:v>
                </c:pt>
                <c:pt idx="16">
                  <c:v>Töökuulutuses puudus info, millist töötasu pakutakse</c:v>
                </c:pt>
              </c:strCache>
            </c:strRef>
          </c:cat>
          <c:val>
            <c:numRef>
              <c:f>Sheet1!$B$2:$B$18</c:f>
              <c:numCache>
                <c:formatCode>0%</c:formatCode>
                <c:ptCount val="17"/>
                <c:pt idx="0">
                  <c:v>6.0784313725490195E-2</c:v>
                </c:pt>
                <c:pt idx="1">
                  <c:v>9.4009216589861749E-2</c:v>
                </c:pt>
                <c:pt idx="2">
                  <c:v>9.9350046425255342E-2</c:v>
                </c:pt>
                <c:pt idx="3">
                  <c:v>0.13018867924528302</c:v>
                </c:pt>
                <c:pt idx="4">
                  <c:v>0.17652411282984531</c:v>
                </c:pt>
                <c:pt idx="5">
                  <c:v>0.19074598677998111</c:v>
                </c:pt>
                <c:pt idx="6">
                  <c:v>0.20878136200716846</c:v>
                </c:pt>
                <c:pt idx="7">
                  <c:v>0.21180880974695407</c:v>
                </c:pt>
                <c:pt idx="8">
                  <c:v>0.21814671814671815</c:v>
                </c:pt>
                <c:pt idx="9">
                  <c:v>0.23349282296650717</c:v>
                </c:pt>
                <c:pt idx="10">
                  <c:v>0.26521344232515892</c:v>
                </c:pt>
                <c:pt idx="11">
                  <c:v>0.29794826048171275</c:v>
                </c:pt>
                <c:pt idx="12">
                  <c:v>0.33809099018733274</c:v>
                </c:pt>
                <c:pt idx="13">
                  <c:v>0.36035242290748898</c:v>
                </c:pt>
                <c:pt idx="14">
                  <c:v>0.37268722466960352</c:v>
                </c:pt>
                <c:pt idx="15">
                  <c:v>0.44385499557913349</c:v>
                </c:pt>
                <c:pt idx="16">
                  <c:v>0.49706129303106633</c:v>
                </c:pt>
              </c:numCache>
            </c:numRef>
          </c:val>
          <c:extLst>
            <c:ext xmlns:c16="http://schemas.microsoft.com/office/drawing/2014/chart" uri="{C3380CC4-5D6E-409C-BE32-E72D297353CC}">
              <c16:uniqueId val="{00000000-8EB5-4B5D-BAA8-DA1BF583BEEA}"/>
            </c:ext>
          </c:extLst>
        </c:ser>
        <c:dLbls>
          <c:showLegendKey val="0"/>
          <c:showVal val="0"/>
          <c:showCatName val="0"/>
          <c:showSerName val="0"/>
          <c:showPercent val="0"/>
          <c:showBubbleSize val="0"/>
        </c:dLbls>
        <c:gapWidth val="64"/>
        <c:axId val="521137824"/>
        <c:axId val="1091504608"/>
      </c:barChart>
      <c:catAx>
        <c:axId val="5211378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091504608"/>
        <c:crosses val="autoZero"/>
        <c:auto val="1"/>
        <c:lblAlgn val="ctr"/>
        <c:lblOffset val="100"/>
        <c:noMultiLvlLbl val="0"/>
      </c:catAx>
      <c:valAx>
        <c:axId val="1091504608"/>
        <c:scaling>
          <c:orientation val="minMax"/>
        </c:scaling>
        <c:delete val="0"/>
        <c:axPos val="b"/>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1137824"/>
        <c:crosses val="autoZero"/>
        <c:crossBetween val="between"/>
      </c:valAx>
      <c:spPr>
        <a:noFill/>
        <a:ln>
          <a:noFill/>
        </a:ln>
        <a:effectLst/>
      </c:spPr>
    </c:plotArea>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t-EE"/>
              <a:t>Kandideerimise katkestamise otsust mõjutanud tegur:</a:t>
            </a:r>
          </a:p>
          <a:p>
            <a:pPr>
              <a:defRPr/>
            </a:pPr>
            <a:r>
              <a:rPr lang="fi-FI" b="1"/>
              <a:t>Töökuulutuses puudus info, millist töötasu pakutakse</a:t>
            </a:r>
            <a:endParaRPr lang="et-EE" b="1"/>
          </a:p>
          <a:p>
            <a:pPr>
              <a:defRPr/>
            </a:pPr>
            <a:r>
              <a:rPr lang="et-EE" sz="1000"/>
              <a:t>Netopalga gruppide järgi</a:t>
            </a:r>
            <a:endParaRPr lang="fi-FI" sz="1000"/>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Sheet1!$A$2</c:f>
              <c:strCache>
                <c:ptCount val="1"/>
                <c:pt idx="0">
                  <c:v>Ei ole mõjutanud</c:v>
                </c:pt>
              </c:strCache>
            </c:strRef>
          </c:tx>
          <c:spPr>
            <a:solidFill>
              <a:schemeClr val="accent1"/>
            </a:solidFill>
            <a:ln>
              <a:noFill/>
            </a:ln>
            <a:effectLst/>
          </c:spPr>
          <c:invertIfNegative val="0"/>
          <c:cat>
            <c:strRef>
              <c:f>Sheet1!$B$1:$E$1</c:f>
              <c:strCache>
                <c:ptCount val="4"/>
                <c:pt idx="0">
                  <c:v>300–626 eurot</c:v>
                </c:pt>
                <c:pt idx="1">
                  <c:v>627–867 eurot</c:v>
                </c:pt>
                <c:pt idx="2">
                  <c:v>868–1191 eurot</c:v>
                </c:pt>
                <c:pt idx="3">
                  <c:v>1192 eurot ja rohkem</c:v>
                </c:pt>
              </c:strCache>
            </c:strRef>
          </c:cat>
          <c:val>
            <c:numRef>
              <c:f>Sheet1!$B$2:$E$2</c:f>
              <c:numCache>
                <c:formatCode>0%</c:formatCode>
                <c:ptCount val="4"/>
                <c:pt idx="0">
                  <c:v>9.9678456591639875E-2</c:v>
                </c:pt>
                <c:pt idx="1">
                  <c:v>9.0090090090090086E-2</c:v>
                </c:pt>
                <c:pt idx="2">
                  <c:v>0.10256410256410256</c:v>
                </c:pt>
                <c:pt idx="3">
                  <c:v>0.17177914110429449</c:v>
                </c:pt>
              </c:numCache>
            </c:numRef>
          </c:val>
          <c:extLst>
            <c:ext xmlns:c16="http://schemas.microsoft.com/office/drawing/2014/chart" uri="{C3380CC4-5D6E-409C-BE32-E72D297353CC}">
              <c16:uniqueId val="{00000000-372E-4500-A0DF-A468C9F17E5E}"/>
            </c:ext>
          </c:extLst>
        </c:ser>
        <c:ser>
          <c:idx val="1"/>
          <c:order val="1"/>
          <c:tx>
            <c:strRef>
              <c:f>Sheet1!$A$3</c:f>
              <c:strCache>
                <c:ptCount val="1"/>
                <c:pt idx="0">
                  <c:v>Mõjutanud vähesel määral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300–626 eurot</c:v>
                </c:pt>
                <c:pt idx="1">
                  <c:v>627–867 eurot</c:v>
                </c:pt>
                <c:pt idx="2">
                  <c:v>868–1191 eurot</c:v>
                </c:pt>
                <c:pt idx="3">
                  <c:v>1192 eurot ja rohkem</c:v>
                </c:pt>
              </c:strCache>
            </c:strRef>
          </c:cat>
          <c:val>
            <c:numRef>
              <c:f>Sheet1!$B$3:$E$3</c:f>
              <c:numCache>
                <c:formatCode>0%</c:formatCode>
                <c:ptCount val="4"/>
                <c:pt idx="0">
                  <c:v>0.22186495176848875</c:v>
                </c:pt>
                <c:pt idx="1">
                  <c:v>0.25675675675675674</c:v>
                </c:pt>
                <c:pt idx="2">
                  <c:v>0.30769230769230771</c:v>
                </c:pt>
                <c:pt idx="3">
                  <c:v>0.24539877300613497</c:v>
                </c:pt>
              </c:numCache>
            </c:numRef>
          </c:val>
          <c:extLst>
            <c:ext xmlns:c16="http://schemas.microsoft.com/office/drawing/2014/chart" uri="{C3380CC4-5D6E-409C-BE32-E72D297353CC}">
              <c16:uniqueId val="{00000001-372E-4500-A0DF-A468C9F17E5E}"/>
            </c:ext>
          </c:extLst>
        </c:ser>
        <c:ser>
          <c:idx val="2"/>
          <c:order val="2"/>
          <c:tx>
            <c:strRef>
              <c:f>Sheet1!$A$4</c:f>
              <c:strCache>
                <c:ptCount val="1"/>
                <c:pt idx="0">
                  <c:v>Mõjutanud suurel määral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300–626 eurot</c:v>
                </c:pt>
                <c:pt idx="1">
                  <c:v>627–867 eurot</c:v>
                </c:pt>
                <c:pt idx="2">
                  <c:v>868–1191 eurot</c:v>
                </c:pt>
                <c:pt idx="3">
                  <c:v>1192 eurot ja rohkem</c:v>
                </c:pt>
              </c:strCache>
            </c:strRef>
          </c:cat>
          <c:val>
            <c:numRef>
              <c:f>Sheet1!$B$4:$E$4</c:f>
              <c:numCache>
                <c:formatCode>0%</c:formatCode>
                <c:ptCount val="4"/>
                <c:pt idx="0">
                  <c:v>0.56591639871382637</c:v>
                </c:pt>
                <c:pt idx="1">
                  <c:v>0.54054054054054057</c:v>
                </c:pt>
                <c:pt idx="2">
                  <c:v>0.4564102564102564</c:v>
                </c:pt>
                <c:pt idx="3">
                  <c:v>0.40490797546012269</c:v>
                </c:pt>
              </c:numCache>
            </c:numRef>
          </c:val>
          <c:extLst>
            <c:ext xmlns:c16="http://schemas.microsoft.com/office/drawing/2014/chart" uri="{C3380CC4-5D6E-409C-BE32-E72D297353CC}">
              <c16:uniqueId val="{00000002-372E-4500-A0DF-A468C9F17E5E}"/>
            </c:ext>
          </c:extLst>
        </c:ser>
        <c:ser>
          <c:idx val="3"/>
          <c:order val="3"/>
          <c:tx>
            <c:strRef>
              <c:f>Sheet1!$A$5</c:f>
              <c:strCache>
                <c:ptCount val="1"/>
                <c:pt idx="0">
                  <c:v>Ei ole esinenud</c:v>
                </c:pt>
              </c:strCache>
            </c:strRef>
          </c:tx>
          <c:spPr>
            <a:solidFill>
              <a:schemeClr val="bg1">
                <a:lumMod val="95000"/>
              </a:schemeClr>
            </a:solidFill>
            <a:ln>
              <a:noFill/>
            </a:ln>
            <a:effectLst/>
          </c:spPr>
          <c:invertIfNegative val="0"/>
          <c:cat>
            <c:strRef>
              <c:f>Sheet1!$B$1:$E$1</c:f>
              <c:strCache>
                <c:ptCount val="4"/>
                <c:pt idx="0">
                  <c:v>300–626 eurot</c:v>
                </c:pt>
                <c:pt idx="1">
                  <c:v>627–867 eurot</c:v>
                </c:pt>
                <c:pt idx="2">
                  <c:v>868–1191 eurot</c:v>
                </c:pt>
                <c:pt idx="3">
                  <c:v>1192 eurot ja rohkem</c:v>
                </c:pt>
              </c:strCache>
            </c:strRef>
          </c:cat>
          <c:val>
            <c:numRef>
              <c:f>Sheet1!$B$5:$E$5</c:f>
              <c:numCache>
                <c:formatCode>0%</c:formatCode>
                <c:ptCount val="4"/>
                <c:pt idx="0">
                  <c:v>0.11254019292604502</c:v>
                </c:pt>
                <c:pt idx="1">
                  <c:v>0.11261261261261261</c:v>
                </c:pt>
                <c:pt idx="2">
                  <c:v>0.13333333333333333</c:v>
                </c:pt>
                <c:pt idx="3">
                  <c:v>0.17791411042944785</c:v>
                </c:pt>
              </c:numCache>
            </c:numRef>
          </c:val>
          <c:extLst>
            <c:ext xmlns:c16="http://schemas.microsoft.com/office/drawing/2014/chart" uri="{C3380CC4-5D6E-409C-BE32-E72D297353CC}">
              <c16:uniqueId val="{00000003-372E-4500-A0DF-A468C9F17E5E}"/>
            </c:ext>
          </c:extLst>
        </c:ser>
        <c:dLbls>
          <c:showLegendKey val="0"/>
          <c:showVal val="0"/>
          <c:showCatName val="0"/>
          <c:showSerName val="0"/>
          <c:showPercent val="0"/>
          <c:showBubbleSize val="0"/>
        </c:dLbls>
        <c:gapWidth val="60"/>
        <c:overlap val="100"/>
        <c:axId val="809789824"/>
        <c:axId val="1317807264"/>
      </c:barChart>
      <c:catAx>
        <c:axId val="8097898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17807264"/>
        <c:crosses val="autoZero"/>
        <c:auto val="1"/>
        <c:lblAlgn val="ctr"/>
        <c:lblOffset val="100"/>
        <c:noMultiLvlLbl val="0"/>
      </c:catAx>
      <c:valAx>
        <c:axId val="1317807264"/>
        <c:scaling>
          <c:orientation val="minMax"/>
        </c:scaling>
        <c:delete val="0"/>
        <c:axPos val="b"/>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09789824"/>
        <c:crosses val="max"/>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b="1"/>
              <a:t>Põhipalga viimatine muutus ametirühmade lõikes</a:t>
            </a:r>
            <a:endParaRPr lang="en-US" sz="1400"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Põhipalk muutus 2017</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Sheet1!$B$2:$B$12</c:f>
              <c:numCache>
                <c:formatCode>0%</c:formatCode>
                <c:ptCount val="11"/>
                <c:pt idx="0">
                  <c:v>0.38766519823788548</c:v>
                </c:pt>
                <c:pt idx="1">
                  <c:v>0.34966216216216217</c:v>
                </c:pt>
                <c:pt idx="2">
                  <c:v>0.42091152815013405</c:v>
                </c:pt>
                <c:pt idx="3">
                  <c:v>0.28125</c:v>
                </c:pt>
                <c:pt idx="4">
                  <c:v>0.40076965365585487</c:v>
                </c:pt>
                <c:pt idx="5">
                  <c:v>0.38350910834132312</c:v>
                </c:pt>
                <c:pt idx="6">
                  <c:v>0.40969162995594716</c:v>
                </c:pt>
                <c:pt idx="7">
                  <c:v>0.28711897738446412</c:v>
                </c:pt>
                <c:pt idx="8">
                  <c:v>0.30407523510971785</c:v>
                </c:pt>
                <c:pt idx="9">
                  <c:v>0.27430555555555558</c:v>
                </c:pt>
                <c:pt idx="10">
                  <c:v>0.37050359712230213</c:v>
                </c:pt>
              </c:numCache>
            </c:numRef>
          </c:val>
          <c:extLst>
            <c:ext xmlns:c16="http://schemas.microsoft.com/office/drawing/2014/chart" uri="{C3380CC4-5D6E-409C-BE32-E72D297353CC}">
              <c16:uniqueId val="{00000000-86F6-4EFB-8F95-B43AFCE11732}"/>
            </c:ext>
          </c:extLst>
        </c:ser>
        <c:ser>
          <c:idx val="1"/>
          <c:order val="1"/>
          <c:tx>
            <c:strRef>
              <c:f>Sheet1!$C$1</c:f>
              <c:strCache>
                <c:ptCount val="1"/>
                <c:pt idx="0">
                  <c:v>Põhipalk muutus 2016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Sheet1!$C$2:$C$12</c:f>
              <c:numCache>
                <c:formatCode>0%</c:formatCode>
                <c:ptCount val="11"/>
                <c:pt idx="0">
                  <c:v>0.2922173274596182</c:v>
                </c:pt>
                <c:pt idx="1">
                  <c:v>0.27027027027027029</c:v>
                </c:pt>
                <c:pt idx="2">
                  <c:v>0.29605515128303334</c:v>
                </c:pt>
                <c:pt idx="3">
                  <c:v>0.24609375</c:v>
                </c:pt>
                <c:pt idx="4">
                  <c:v>0.23749312809235845</c:v>
                </c:pt>
                <c:pt idx="5">
                  <c:v>0.24928092042186001</c:v>
                </c:pt>
                <c:pt idx="6">
                  <c:v>0.23935389133627019</c:v>
                </c:pt>
                <c:pt idx="7">
                  <c:v>0.22910521140609635</c:v>
                </c:pt>
                <c:pt idx="8">
                  <c:v>0.23824451410658307</c:v>
                </c:pt>
                <c:pt idx="9">
                  <c:v>0.24305555555555555</c:v>
                </c:pt>
                <c:pt idx="10">
                  <c:v>0.20503597122302158</c:v>
                </c:pt>
              </c:numCache>
            </c:numRef>
          </c:val>
          <c:extLst>
            <c:ext xmlns:c16="http://schemas.microsoft.com/office/drawing/2014/chart" uri="{C3380CC4-5D6E-409C-BE32-E72D297353CC}">
              <c16:uniqueId val="{00000001-86F6-4EFB-8F95-B43AFCE11732}"/>
            </c:ext>
          </c:extLst>
        </c:ser>
        <c:ser>
          <c:idx val="2"/>
          <c:order val="2"/>
          <c:tx>
            <c:strRef>
              <c:f>Sheet1!$D$1</c:f>
              <c:strCache>
                <c:ptCount val="1"/>
                <c:pt idx="0">
                  <c:v>Põhipalk muutus 2015 või varem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Sheet1!$D$2:$D$12</c:f>
              <c:numCache>
                <c:formatCode>0%</c:formatCode>
                <c:ptCount val="11"/>
                <c:pt idx="0">
                  <c:v>0.24963289280469897</c:v>
                </c:pt>
                <c:pt idx="1">
                  <c:v>0.27533783783783783</c:v>
                </c:pt>
                <c:pt idx="2">
                  <c:v>0.18881654538491</c:v>
                </c:pt>
                <c:pt idx="3">
                  <c:v>0.33203125</c:v>
                </c:pt>
                <c:pt idx="4">
                  <c:v>0.24134139637163277</c:v>
                </c:pt>
                <c:pt idx="5">
                  <c:v>0.23010546500479387</c:v>
                </c:pt>
                <c:pt idx="6">
                  <c:v>0.14904552129221732</c:v>
                </c:pt>
                <c:pt idx="7">
                  <c:v>0.26253687315634217</c:v>
                </c:pt>
                <c:pt idx="8">
                  <c:v>0.27899686520376177</c:v>
                </c:pt>
                <c:pt idx="9">
                  <c:v>0.25</c:v>
                </c:pt>
                <c:pt idx="10">
                  <c:v>0.17266187050359713</c:v>
                </c:pt>
              </c:numCache>
            </c:numRef>
          </c:val>
          <c:extLst>
            <c:ext xmlns:c16="http://schemas.microsoft.com/office/drawing/2014/chart" uri="{C3380CC4-5D6E-409C-BE32-E72D297353CC}">
              <c16:uniqueId val="{00000002-86F6-4EFB-8F95-B43AFCE11732}"/>
            </c:ext>
          </c:extLst>
        </c:ser>
        <c:ser>
          <c:idx val="3"/>
          <c:order val="3"/>
          <c:tx>
            <c:strRef>
              <c:f>Sheet1!$E$1</c:f>
              <c:strCache>
                <c:ptCount val="1"/>
                <c:pt idx="0">
                  <c:v>Ei oska öelda millal põhipalk muutus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Sheet1!$E$2:$E$12</c:f>
              <c:numCache>
                <c:formatCode>0%</c:formatCode>
                <c:ptCount val="11"/>
                <c:pt idx="0">
                  <c:v>7.0484581497797363E-2</c:v>
                </c:pt>
                <c:pt idx="1">
                  <c:v>0.10472972972972973</c:v>
                </c:pt>
                <c:pt idx="2">
                  <c:v>9.4216775181922632E-2</c:v>
                </c:pt>
                <c:pt idx="3">
                  <c:v>0.140625</c:v>
                </c:pt>
                <c:pt idx="4">
                  <c:v>0.12039582188015394</c:v>
                </c:pt>
                <c:pt idx="5">
                  <c:v>0.137104506232023</c:v>
                </c:pt>
                <c:pt idx="6">
                  <c:v>0.20190895741556533</c:v>
                </c:pt>
                <c:pt idx="7">
                  <c:v>0.22123893805309736</c:v>
                </c:pt>
                <c:pt idx="8">
                  <c:v>0.17868338557993729</c:v>
                </c:pt>
                <c:pt idx="9">
                  <c:v>0.2326388888888889</c:v>
                </c:pt>
                <c:pt idx="10">
                  <c:v>0.25179856115107913</c:v>
                </c:pt>
              </c:numCache>
            </c:numRef>
          </c:val>
          <c:extLst>
            <c:ext xmlns:c16="http://schemas.microsoft.com/office/drawing/2014/chart" uri="{C3380CC4-5D6E-409C-BE32-E72D297353CC}">
              <c16:uniqueId val="{00000003-86F6-4EFB-8F95-B43AFCE11732}"/>
            </c:ext>
          </c:extLst>
        </c:ser>
        <c:dLbls>
          <c:showLegendKey val="0"/>
          <c:showVal val="0"/>
          <c:showCatName val="0"/>
          <c:showSerName val="0"/>
          <c:showPercent val="0"/>
          <c:showBubbleSize val="0"/>
        </c:dLbls>
        <c:gapWidth val="80"/>
        <c:overlap val="100"/>
        <c:axId val="1902491887"/>
        <c:axId val="568428335"/>
      </c:barChart>
      <c:catAx>
        <c:axId val="19024918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68428335"/>
        <c:crosses val="autoZero"/>
        <c:auto val="1"/>
        <c:lblAlgn val="ctr"/>
        <c:lblOffset val="100"/>
        <c:noMultiLvlLbl val="0"/>
      </c:catAx>
      <c:valAx>
        <c:axId val="568428335"/>
        <c:scaling>
          <c:orientation val="minMax"/>
        </c:scaling>
        <c:delete val="0"/>
        <c:axPos val="b"/>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02491887"/>
        <c:crosses val="max"/>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a:t>Aasta</a:t>
            </a:r>
            <a:r>
              <a:rPr lang="et-EE" sz="1400" baseline="0"/>
              <a:t> jooksul p</a:t>
            </a:r>
            <a:r>
              <a:rPr lang="et-EE" sz="1400"/>
              <a:t>õhipalka</a:t>
            </a:r>
            <a:r>
              <a:rPr lang="en-US" sz="1400"/>
              <a:t>sid</a:t>
            </a:r>
            <a:r>
              <a:rPr lang="et-EE" sz="1400"/>
              <a:t> muutnud või </a:t>
            </a:r>
          </a:p>
          <a:p>
            <a:pPr>
              <a:defRPr sz="1400" b="1" i="0" u="none" strike="noStrike" kern="1200" spc="0" baseline="0">
                <a:solidFill>
                  <a:schemeClr val="tx1">
                    <a:lumMod val="65000"/>
                    <a:lumOff val="35000"/>
                  </a:schemeClr>
                </a:solidFill>
                <a:latin typeface="+mn-lt"/>
                <a:ea typeface="+mn-ea"/>
                <a:cs typeface="+mn-cs"/>
              </a:defRPr>
            </a:pPr>
            <a:r>
              <a:rPr lang="et-EE" sz="1400"/>
              <a:t>seda kavandavad organisatsioonid</a:t>
            </a:r>
            <a:r>
              <a:rPr lang="en-US" sz="1400"/>
              <a:t> </a:t>
            </a:r>
            <a:endParaRPr lang="et-EE" sz="1400"/>
          </a:p>
          <a:p>
            <a:pPr>
              <a:defRPr sz="1400" b="1" i="0" u="none" strike="noStrike" kern="1200" spc="0" baseline="0">
                <a:solidFill>
                  <a:schemeClr val="tx1">
                    <a:lumMod val="65000"/>
                    <a:lumOff val="35000"/>
                  </a:schemeClr>
                </a:solidFill>
                <a:latin typeface="+mn-lt"/>
                <a:ea typeface="+mn-ea"/>
                <a:cs typeface="+mn-cs"/>
              </a:defRPr>
            </a:pPr>
            <a:r>
              <a:rPr lang="et-EE" sz="1100" b="0"/>
              <a:t>osatähtsus vastajatest</a:t>
            </a:r>
            <a:r>
              <a:rPr lang="et-EE" sz="1100" b="0" baseline="0"/>
              <a:t> </a:t>
            </a:r>
            <a:r>
              <a:rPr lang="en-US" sz="1100" b="0"/>
              <a:t>(veebiküsitlus)</a:t>
            </a:r>
            <a:endParaRPr lang="et-EE" sz="1100" b="0"/>
          </a:p>
          <a:p>
            <a:pPr>
              <a:defRPr sz="1400" b="1" i="0" u="none" strike="noStrike" kern="1200" spc="0" baseline="0">
                <a:solidFill>
                  <a:schemeClr val="tx1">
                    <a:lumMod val="65000"/>
                    <a:lumOff val="35000"/>
                  </a:schemeClr>
                </a:solidFill>
                <a:latin typeface="+mn-lt"/>
                <a:ea typeface="+mn-ea"/>
                <a:cs typeface="+mn-cs"/>
              </a:defRPr>
            </a:pPr>
            <a:endParaRPr lang="et-EE" sz="1400"/>
          </a:p>
          <a:p>
            <a:pPr>
              <a:defRPr sz="1400" b="1" i="0" u="none" strike="noStrike" kern="1200" spc="0" baseline="0">
                <a:solidFill>
                  <a:schemeClr val="tx1">
                    <a:lumMod val="65000"/>
                    <a:lumOff val="35000"/>
                  </a:schemeClr>
                </a:solidFill>
                <a:latin typeface="+mn-lt"/>
                <a:ea typeface="+mn-ea"/>
                <a:cs typeface="+mn-cs"/>
              </a:defRPr>
            </a:pPr>
            <a:endParaRPr lang="et-EE" sz="1400"/>
          </a:p>
        </c:rich>
      </c:tx>
      <c:overlay val="0"/>
      <c:spPr>
        <a:noFill/>
        <a:ln>
          <a:noFill/>
        </a:ln>
        <a:effectLst/>
      </c:spPr>
    </c:title>
    <c:autoTitleDeleted val="0"/>
    <c:plotArea>
      <c:layout/>
      <c:lineChart>
        <c:grouping val="standard"/>
        <c:varyColors val="0"/>
        <c:ser>
          <c:idx val="0"/>
          <c:order val="0"/>
          <c:tx>
            <c:strRef>
              <c:f>Sheet1!$A$2</c:f>
              <c:strCache>
                <c:ptCount val="1"/>
                <c:pt idx="0">
                  <c:v>Põhipalka muutnud vastajad</c:v>
                </c:pt>
              </c:strCache>
            </c:strRef>
          </c:tx>
          <c:spPr>
            <a:ln w="28575" cap="rnd">
              <a:solidFill>
                <a:srgbClr val="F37122"/>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Sheet1!$B$1:$M$1</c:f>
              <c:strCache>
                <c:ptCount val="12"/>
                <c:pt idx="0">
                  <c:v>Sügis 2011</c:v>
                </c:pt>
                <c:pt idx="1">
                  <c:v>Kevad 2012</c:v>
                </c:pt>
                <c:pt idx="2">
                  <c:v>Sügis 2012</c:v>
                </c:pt>
                <c:pt idx="3">
                  <c:v>Kevad 2013</c:v>
                </c:pt>
                <c:pt idx="4">
                  <c:v>Sügis 2013</c:v>
                </c:pt>
                <c:pt idx="5">
                  <c:v>Kevad 2014</c:v>
                </c:pt>
                <c:pt idx="6">
                  <c:v>Sügis 2014</c:v>
                </c:pt>
                <c:pt idx="7">
                  <c:v>Kevad 2015</c:v>
                </c:pt>
                <c:pt idx="8">
                  <c:v>Sügis 2015</c:v>
                </c:pt>
                <c:pt idx="9">
                  <c:v>Kevad 2016*</c:v>
                </c:pt>
                <c:pt idx="10">
                  <c:v>Sügis 2016</c:v>
                </c:pt>
                <c:pt idx="11">
                  <c:v>Kevad 2017</c:v>
                </c:pt>
              </c:strCache>
            </c:strRef>
          </c:cat>
          <c:val>
            <c:numRef>
              <c:f>Sheet1!$B$2:$M$2</c:f>
              <c:numCache>
                <c:formatCode>0.00%</c:formatCode>
                <c:ptCount val="12"/>
                <c:pt idx="0">
                  <c:v>0.5074626865671642</c:v>
                </c:pt>
                <c:pt idx="1">
                  <c:v>0.57564575645756455</c:v>
                </c:pt>
                <c:pt idx="2">
                  <c:v>0.57270693512304249</c:v>
                </c:pt>
                <c:pt idx="3">
                  <c:v>0.6518518518518519</c:v>
                </c:pt>
                <c:pt idx="4">
                  <c:v>0.69407894736842102</c:v>
                </c:pt>
                <c:pt idx="5">
                  <c:v>0.73267326732673266</c:v>
                </c:pt>
                <c:pt idx="6">
                  <c:v>0.69329073482428116</c:v>
                </c:pt>
                <c:pt idx="7" formatCode="0%">
                  <c:v>0.72</c:v>
                </c:pt>
                <c:pt idx="8" formatCode="0%">
                  <c:v>0.63</c:v>
                </c:pt>
                <c:pt idx="9" formatCode="0%">
                  <c:v>0.7</c:v>
                </c:pt>
                <c:pt idx="10" formatCode="0%">
                  <c:v>0.64</c:v>
                </c:pt>
                <c:pt idx="11" formatCode="0%">
                  <c:v>0.72222222222222232</c:v>
                </c:pt>
              </c:numCache>
            </c:numRef>
          </c:val>
          <c:smooth val="0"/>
          <c:extLst>
            <c:ext xmlns:c16="http://schemas.microsoft.com/office/drawing/2014/chart" uri="{C3380CC4-5D6E-409C-BE32-E72D297353CC}">
              <c16:uniqueId val="{00000000-9A02-49EB-8396-A46C09B9FA68}"/>
            </c:ext>
          </c:extLst>
        </c:ser>
        <c:dLbls>
          <c:showLegendKey val="0"/>
          <c:showVal val="0"/>
          <c:showCatName val="0"/>
          <c:showSerName val="0"/>
          <c:showPercent val="0"/>
          <c:showBubbleSize val="0"/>
        </c:dLbls>
        <c:smooth val="0"/>
        <c:axId val="-1694003936"/>
        <c:axId val="-1694002848"/>
      </c:lineChart>
      <c:catAx>
        <c:axId val="-1694003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94002848"/>
        <c:crosses val="autoZero"/>
        <c:auto val="1"/>
        <c:lblAlgn val="ctr"/>
        <c:lblOffset val="100"/>
        <c:noMultiLvlLbl val="0"/>
      </c:catAx>
      <c:valAx>
        <c:axId val="-1694002848"/>
        <c:scaling>
          <c:orientation val="minMax"/>
        </c:scaling>
        <c:delete val="0"/>
        <c:axPos val="l"/>
        <c:numFmt formatCode="0%" sourceLinked="0"/>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694003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Põhipalga muutjad </a:t>
            </a:r>
            <a:r>
              <a:rPr lang="et-EE"/>
              <a:t>nov</a:t>
            </a:r>
            <a:r>
              <a:rPr lang="en-US"/>
              <a:t> 201</a:t>
            </a:r>
            <a:r>
              <a:rPr lang="et-EE"/>
              <a:t>6</a:t>
            </a:r>
            <a:r>
              <a:rPr lang="en-US"/>
              <a:t> </a:t>
            </a:r>
            <a:r>
              <a:rPr lang="et-EE"/>
              <a:t>–</a:t>
            </a:r>
            <a:r>
              <a:rPr lang="et-EE" baseline="0"/>
              <a:t> okt</a:t>
            </a:r>
            <a:r>
              <a:rPr lang="en-US"/>
              <a:t> 201</a:t>
            </a:r>
            <a:r>
              <a:rPr lang="et-EE"/>
              <a:t>7</a:t>
            </a:r>
            <a:endParaRPr lang="en-US"/>
          </a:p>
        </c:rich>
      </c:tx>
      <c:overlay val="0"/>
      <c:spPr>
        <a:noFill/>
        <a:ln>
          <a:noFill/>
        </a:ln>
        <a:effectLst/>
      </c:spPr>
    </c:title>
    <c:autoTitleDeleted val="0"/>
    <c:plotArea>
      <c:layout>
        <c:manualLayout>
          <c:layoutTarget val="inner"/>
          <c:xMode val="edge"/>
          <c:yMode val="edge"/>
          <c:x val="0.29779111301179623"/>
          <c:y val="0.20240499651819699"/>
          <c:w val="0.38992185799751322"/>
          <c:h val="0.67072386160749342"/>
        </c:manualLayout>
      </c:layout>
      <c:doughnutChart>
        <c:varyColors val="1"/>
        <c:ser>
          <c:idx val="0"/>
          <c:order val="0"/>
          <c:tx>
            <c:strRef>
              <c:f>Sheet1!$B$1</c:f>
              <c:strCache>
                <c:ptCount val="1"/>
                <c:pt idx="0">
                  <c:v>Põhipalga muutjad</c:v>
                </c:pt>
              </c:strCache>
            </c:strRef>
          </c:tx>
          <c:spPr>
            <a:solidFill>
              <a:schemeClr val="accent3"/>
            </a:solidFill>
          </c:spPr>
          <c:dPt>
            <c:idx val="0"/>
            <c:bubble3D val="0"/>
            <c:spPr>
              <a:solidFill>
                <a:schemeClr val="accent4"/>
              </a:solidFill>
              <a:ln w="19050">
                <a:solidFill>
                  <a:schemeClr val="lt1"/>
                </a:solidFill>
              </a:ln>
              <a:effectLst/>
            </c:spPr>
            <c:extLst>
              <c:ext xmlns:c16="http://schemas.microsoft.com/office/drawing/2014/chart" uri="{C3380CC4-5D6E-409C-BE32-E72D297353CC}">
                <c16:uniqueId val="{00000001-1C67-415C-9CA8-F8B43224D725}"/>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1C67-415C-9CA8-F8B43224D725}"/>
              </c:ext>
            </c:extLst>
          </c:dPt>
          <c:dPt>
            <c:idx val="2"/>
            <c:bubble3D val="0"/>
            <c:spPr>
              <a:solidFill>
                <a:schemeClr val="accent4">
                  <a:lumMod val="40000"/>
                  <a:lumOff val="60000"/>
                </a:schemeClr>
              </a:solidFill>
              <a:ln w="19050">
                <a:solidFill>
                  <a:schemeClr val="lt1"/>
                </a:solidFill>
              </a:ln>
              <a:effectLst/>
            </c:spPr>
            <c:extLst>
              <c:ext xmlns:c16="http://schemas.microsoft.com/office/drawing/2014/chart" uri="{C3380CC4-5D6E-409C-BE32-E72D297353CC}">
                <c16:uniqueId val="{00000005-1C67-415C-9CA8-F8B43224D725}"/>
              </c:ext>
            </c:extLst>
          </c:dPt>
          <c:dPt>
            <c:idx val="3"/>
            <c:bubble3D val="0"/>
            <c:spPr>
              <a:solidFill>
                <a:schemeClr val="accent3"/>
              </a:solidFill>
              <a:ln w="19050">
                <a:solidFill>
                  <a:schemeClr val="lt1"/>
                </a:solidFill>
              </a:ln>
              <a:effectLst/>
            </c:spPr>
            <c:extLst>
              <c:ext xmlns:c16="http://schemas.microsoft.com/office/drawing/2014/chart" uri="{C3380CC4-5D6E-409C-BE32-E72D297353CC}">
                <c16:uniqueId val="{00000007-1C67-415C-9CA8-F8B43224D725}"/>
              </c:ext>
            </c:extLst>
          </c:dPt>
          <c:dLbls>
            <c:dLbl>
              <c:idx val="0"/>
              <c:layout>
                <c:manualLayout>
                  <c:x val="0.16649653082686389"/>
                  <c:y val="-9.350800814689543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2249460866600821"/>
                      <c:h val="0.30454519275575548"/>
                    </c:manualLayout>
                  </c15:layout>
                </c:ext>
                <c:ext xmlns:c16="http://schemas.microsoft.com/office/drawing/2014/chart" uri="{C3380CC4-5D6E-409C-BE32-E72D297353CC}">
                  <c16:uniqueId val="{00000001-1C67-415C-9CA8-F8B43224D725}"/>
                </c:ext>
              </c:extLst>
            </c:dLbl>
            <c:dLbl>
              <c:idx val="1"/>
              <c:layout>
                <c:manualLayout>
                  <c:x val="0.10898056608626439"/>
                  <c:y val="0.1246775078144225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5055977418034221"/>
                      <c:h val="0.17371709957956571"/>
                    </c:manualLayout>
                  </c15:layout>
                </c:ext>
                <c:ext xmlns:c16="http://schemas.microsoft.com/office/drawing/2014/chart" uri="{C3380CC4-5D6E-409C-BE32-E72D297353CC}">
                  <c16:uniqueId val="{00000003-1C67-415C-9CA8-F8B43224D725}"/>
                </c:ext>
              </c:extLst>
            </c:dLbl>
            <c:dLbl>
              <c:idx val="2"/>
              <c:layout>
                <c:manualLayout>
                  <c:x val="-0.17219595463517753"/>
                  <c:y val="8.3118229463906901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4018176062629263"/>
                      <c:h val="0.21727105181865303"/>
                    </c:manualLayout>
                  </c15:layout>
                </c:ext>
                <c:ext xmlns:c16="http://schemas.microsoft.com/office/drawing/2014/chart" uri="{C3380CC4-5D6E-409C-BE32-E72D297353CC}">
                  <c16:uniqueId val="{00000005-1C67-415C-9CA8-F8B43224D725}"/>
                </c:ext>
              </c:extLst>
            </c:dLbl>
            <c:dLbl>
              <c:idx val="3"/>
              <c:layout>
                <c:manualLayout>
                  <c:x val="-0.13352797177786946"/>
                  <c:y val="-7.4806570136078318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4738822779204137"/>
                      <c:h val="0.22275685496327086"/>
                    </c:manualLayout>
                  </c15:layout>
                </c:ext>
                <c:ext xmlns:c16="http://schemas.microsoft.com/office/drawing/2014/chart" uri="{C3380CC4-5D6E-409C-BE32-E72D297353CC}">
                  <c16:uniqueId val="{00000007-1C67-415C-9CA8-F8B43224D725}"/>
                </c:ext>
              </c:extLst>
            </c:dLbl>
            <c:dLbl>
              <c:idx val="4"/>
              <c:layout>
                <c:manualLayout>
                  <c:x val="-2.8992212433017379E-2"/>
                  <c:y val="-8.3118229463907067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4F3D-46CA-8804-30D3DCAD270C}"/>
                </c:ext>
              </c:extLst>
            </c:dLbl>
            <c:numFmt formatCode="0%" sourceLinked="0"/>
            <c:spPr>
              <a:noFill/>
              <a:ln>
                <a:noFill/>
              </a:ln>
              <a:effectLst/>
            </c:spPr>
            <c:txPr>
              <a:bodyPr rot="0" vert="horz"/>
              <a:lstStyle/>
              <a:p>
                <a:pPr>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Oleme muutnud, aga muuta ei kavatse või ei oska öelda</c:v>
                </c:pt>
                <c:pt idx="1">
                  <c:v>Oleme muutnud ja kavatseme muuta</c:v>
                </c:pt>
                <c:pt idx="2">
                  <c:v>Ei ole muutnud, aga kavatseme muuta</c:v>
                </c:pt>
                <c:pt idx="3">
                  <c:v>Ei ole muutnud ja ei kavatse muuta või ei oska öelda</c:v>
                </c:pt>
              </c:strCache>
            </c:strRef>
          </c:cat>
          <c:val>
            <c:numRef>
              <c:f>Sheet1!$B$2:$B$5</c:f>
              <c:numCache>
                <c:formatCode>0%</c:formatCode>
                <c:ptCount val="4"/>
                <c:pt idx="0">
                  <c:v>0.45925925925925926</c:v>
                </c:pt>
                <c:pt idx="1">
                  <c:v>0.15185185185185185</c:v>
                </c:pt>
                <c:pt idx="2">
                  <c:v>0.1111111111111111</c:v>
                </c:pt>
                <c:pt idx="3">
                  <c:v>0.27777777777777779</c:v>
                </c:pt>
              </c:numCache>
            </c:numRef>
          </c:val>
          <c:extLst>
            <c:ext xmlns:c16="http://schemas.microsoft.com/office/drawing/2014/chart" uri="{C3380CC4-5D6E-409C-BE32-E72D297353CC}">
              <c16:uniqueId val="{00000008-1C67-415C-9CA8-F8B43224D725}"/>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sz="11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t-EE" sz="1400" b="1"/>
              <a:t>Keskmine lisatasude</a:t>
            </a:r>
            <a:r>
              <a:rPr lang="et-EE" sz="1400" b="1" baseline="0"/>
              <a:t> osatähtsus aprillikuu töötasus</a:t>
            </a:r>
            <a:endParaRPr lang="et-EE" sz="1400" b="1"/>
          </a:p>
          <a:p>
            <a:pPr>
              <a:defRPr/>
            </a:pPr>
            <a:r>
              <a:rPr lang="et-EE" sz="1100"/>
              <a:t>Organisatsioonide</a:t>
            </a:r>
            <a:r>
              <a:rPr lang="et-EE" sz="1100" baseline="0"/>
              <a:t> ja töötajate töötasude uuringu tulemused</a:t>
            </a:r>
            <a:endParaRPr lang="en-US" sz="1100"/>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1352079866641275"/>
          <c:y val="0.1409269649762917"/>
          <c:w val="0.63668758177161078"/>
          <c:h val="0.79773795458212526"/>
        </c:manualLayout>
      </c:layout>
      <c:barChart>
        <c:barDir val="bar"/>
        <c:grouping val="stacked"/>
        <c:varyColors val="0"/>
        <c:ser>
          <c:idx val="0"/>
          <c:order val="0"/>
          <c:tx>
            <c:strRef>
              <c:f>Sheet1!$B$1</c:f>
              <c:strCache>
                <c:ptCount val="1"/>
                <c:pt idx="0">
                  <c:v>Lisatasud aprill 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1"/>
                <c:pt idx="0">
                  <c:v>Juhid</c:v>
                </c:pt>
                <c:pt idx="2">
                  <c:v>Valdkonnajuhid ja projektijuhid</c:v>
                </c:pt>
                <c:pt idx="4">
                  <c:v>Tippspetsialistid</c:v>
                </c:pt>
                <c:pt idx="6">
                  <c:v>Esmatasandi juhid</c:v>
                </c:pt>
                <c:pt idx="8">
                  <c:v>Keskastme spetsialistid ja tehnikud</c:v>
                </c:pt>
                <c:pt idx="10">
                  <c:v>Ametnikud</c:v>
                </c:pt>
                <c:pt idx="12">
                  <c:v>Müügi- ja teenindustöötajad</c:v>
                </c:pt>
                <c:pt idx="14">
                  <c:v>Oskustöötajad ja käsitöölised</c:v>
                </c:pt>
                <c:pt idx="16">
                  <c:v>Seadme- ja masinaoperaatorid</c:v>
                </c:pt>
                <c:pt idx="18">
                  <c:v>Mootorsõidukite ja liikurmasinate juhid</c:v>
                </c:pt>
                <c:pt idx="20">
                  <c:v>Lihttöölised</c:v>
                </c:pt>
              </c:strCache>
            </c:strRef>
          </c:cat>
          <c:val>
            <c:numRef>
              <c:f>Sheet1!$B$2:$B$23</c:f>
              <c:numCache>
                <c:formatCode>General</c:formatCode>
                <c:ptCount val="22"/>
                <c:pt idx="0" formatCode="0%">
                  <c:v>0.15</c:v>
                </c:pt>
                <c:pt idx="2" formatCode="0%">
                  <c:v>0.24</c:v>
                </c:pt>
                <c:pt idx="4" formatCode="0%">
                  <c:v>0.14000000000000001</c:v>
                </c:pt>
                <c:pt idx="6" formatCode="0%">
                  <c:v>0.19</c:v>
                </c:pt>
                <c:pt idx="8" formatCode="0%">
                  <c:v>0.18</c:v>
                </c:pt>
                <c:pt idx="10" formatCode="0%">
                  <c:v>0.16</c:v>
                </c:pt>
                <c:pt idx="12" formatCode="0%">
                  <c:v>0.18</c:v>
                </c:pt>
                <c:pt idx="14" formatCode="0%">
                  <c:v>0.23</c:v>
                </c:pt>
                <c:pt idx="16" formatCode="0%">
                  <c:v>0.22</c:v>
                </c:pt>
                <c:pt idx="18" formatCode="0%">
                  <c:v>0.21</c:v>
                </c:pt>
                <c:pt idx="20" formatCode="0%">
                  <c:v>0.19</c:v>
                </c:pt>
              </c:numCache>
            </c:numRef>
          </c:val>
          <c:extLst>
            <c:ext xmlns:c16="http://schemas.microsoft.com/office/drawing/2014/chart" uri="{C3380CC4-5D6E-409C-BE32-E72D297353CC}">
              <c16:uniqueId val="{00000000-5FF0-4011-8E53-084358B25CFD}"/>
            </c:ext>
          </c:extLst>
        </c:ser>
        <c:ser>
          <c:idx val="1"/>
          <c:order val="1"/>
          <c:tx>
            <c:strRef>
              <c:f>Sheet1!$C$1</c:f>
              <c:strCache>
                <c:ptCount val="1"/>
                <c:pt idx="0">
                  <c:v>Põhipalk aprill 2017</c:v>
                </c:pt>
              </c:strCache>
            </c:strRef>
          </c:tx>
          <c:spPr>
            <a:solidFill>
              <a:schemeClr val="accent3">
                <a:lumMod val="40000"/>
                <a:lumOff val="60000"/>
              </a:schemeClr>
            </a:solidFill>
            <a:ln>
              <a:noFill/>
            </a:ln>
            <a:effectLst/>
          </c:spPr>
          <c:invertIfNegative val="0"/>
          <c:cat>
            <c:strRef>
              <c:f>Sheet1!$A$2:$A$23</c:f>
              <c:strCache>
                <c:ptCount val="21"/>
                <c:pt idx="0">
                  <c:v>Juhid</c:v>
                </c:pt>
                <c:pt idx="2">
                  <c:v>Valdkonnajuhid ja projektijuhid</c:v>
                </c:pt>
                <c:pt idx="4">
                  <c:v>Tippspetsialistid</c:v>
                </c:pt>
                <c:pt idx="6">
                  <c:v>Esmatasandi juhid</c:v>
                </c:pt>
                <c:pt idx="8">
                  <c:v>Keskastme spetsialistid ja tehnikud</c:v>
                </c:pt>
                <c:pt idx="10">
                  <c:v>Ametnikud</c:v>
                </c:pt>
                <c:pt idx="12">
                  <c:v>Müügi- ja teenindustöötajad</c:v>
                </c:pt>
                <c:pt idx="14">
                  <c:v>Oskustöötajad ja käsitöölised</c:v>
                </c:pt>
                <c:pt idx="16">
                  <c:v>Seadme- ja masinaoperaatorid</c:v>
                </c:pt>
                <c:pt idx="18">
                  <c:v>Mootorsõidukite ja liikurmasinate juhid</c:v>
                </c:pt>
                <c:pt idx="20">
                  <c:v>Lihttöölised</c:v>
                </c:pt>
              </c:strCache>
            </c:strRef>
          </c:cat>
          <c:val>
            <c:numRef>
              <c:f>Sheet1!$C$2:$C$23</c:f>
              <c:numCache>
                <c:formatCode>General</c:formatCode>
                <c:ptCount val="22"/>
                <c:pt idx="0" formatCode="0%">
                  <c:v>0.85</c:v>
                </c:pt>
                <c:pt idx="2" formatCode="0%">
                  <c:v>0.76</c:v>
                </c:pt>
                <c:pt idx="4" formatCode="0%">
                  <c:v>0.86</c:v>
                </c:pt>
                <c:pt idx="6" formatCode="0%">
                  <c:v>0.81</c:v>
                </c:pt>
                <c:pt idx="8" formatCode="0%">
                  <c:v>0.82000000000000006</c:v>
                </c:pt>
                <c:pt idx="10" formatCode="0%">
                  <c:v>0.84</c:v>
                </c:pt>
                <c:pt idx="12" formatCode="0%">
                  <c:v>0.82000000000000006</c:v>
                </c:pt>
                <c:pt idx="14" formatCode="0%">
                  <c:v>0.77</c:v>
                </c:pt>
                <c:pt idx="16" formatCode="0%">
                  <c:v>0.78</c:v>
                </c:pt>
                <c:pt idx="18" formatCode="0%">
                  <c:v>0.79</c:v>
                </c:pt>
                <c:pt idx="20" formatCode="0%">
                  <c:v>0.81</c:v>
                </c:pt>
              </c:numCache>
            </c:numRef>
          </c:val>
          <c:extLst>
            <c:ext xmlns:c16="http://schemas.microsoft.com/office/drawing/2014/chart" uri="{C3380CC4-5D6E-409C-BE32-E72D297353CC}">
              <c16:uniqueId val="{00000001-5FF0-4011-8E53-084358B25CFD}"/>
            </c:ext>
          </c:extLst>
        </c:ser>
        <c:ser>
          <c:idx val="2"/>
          <c:order val="2"/>
          <c:tx>
            <c:strRef>
              <c:f>Sheet1!$D$1</c:f>
              <c:strCache>
                <c:ptCount val="1"/>
                <c:pt idx="0">
                  <c:v>Lisatasud aprill 2016</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1"/>
                <c:pt idx="0">
                  <c:v>Juhid</c:v>
                </c:pt>
                <c:pt idx="2">
                  <c:v>Valdkonnajuhid ja projektijuhid</c:v>
                </c:pt>
                <c:pt idx="4">
                  <c:v>Tippspetsialistid</c:v>
                </c:pt>
                <c:pt idx="6">
                  <c:v>Esmatasandi juhid</c:v>
                </c:pt>
                <c:pt idx="8">
                  <c:v>Keskastme spetsialistid ja tehnikud</c:v>
                </c:pt>
                <c:pt idx="10">
                  <c:v>Ametnikud</c:v>
                </c:pt>
                <c:pt idx="12">
                  <c:v>Müügi- ja teenindustöötajad</c:v>
                </c:pt>
                <c:pt idx="14">
                  <c:v>Oskustöötajad ja käsitöölised</c:v>
                </c:pt>
                <c:pt idx="16">
                  <c:v>Seadme- ja masinaoperaatorid</c:v>
                </c:pt>
                <c:pt idx="18">
                  <c:v>Mootorsõidukite ja liikurmasinate juhid</c:v>
                </c:pt>
                <c:pt idx="20">
                  <c:v>Lihttöölised</c:v>
                </c:pt>
              </c:strCache>
            </c:strRef>
          </c:cat>
          <c:val>
            <c:numRef>
              <c:f>Sheet1!$D$2:$D$23</c:f>
              <c:numCache>
                <c:formatCode>0%</c:formatCode>
                <c:ptCount val="22"/>
                <c:pt idx="1">
                  <c:v>0.18</c:v>
                </c:pt>
                <c:pt idx="3">
                  <c:v>0.25</c:v>
                </c:pt>
                <c:pt idx="5">
                  <c:v>0.16</c:v>
                </c:pt>
                <c:pt idx="7">
                  <c:v>0.23</c:v>
                </c:pt>
                <c:pt idx="9">
                  <c:v>0.2</c:v>
                </c:pt>
                <c:pt idx="11">
                  <c:v>0.18</c:v>
                </c:pt>
                <c:pt idx="13">
                  <c:v>0.19</c:v>
                </c:pt>
                <c:pt idx="15">
                  <c:v>0.31</c:v>
                </c:pt>
                <c:pt idx="17">
                  <c:v>0.3</c:v>
                </c:pt>
                <c:pt idx="19">
                  <c:v>0.28999999999999998</c:v>
                </c:pt>
                <c:pt idx="21">
                  <c:v>0.28000000000000003</c:v>
                </c:pt>
              </c:numCache>
            </c:numRef>
          </c:val>
          <c:extLst>
            <c:ext xmlns:c16="http://schemas.microsoft.com/office/drawing/2014/chart" uri="{C3380CC4-5D6E-409C-BE32-E72D297353CC}">
              <c16:uniqueId val="{00000000-F446-45EE-B05C-08ED97D65D26}"/>
            </c:ext>
          </c:extLst>
        </c:ser>
        <c:ser>
          <c:idx val="3"/>
          <c:order val="3"/>
          <c:tx>
            <c:strRef>
              <c:f>Sheet1!$E$1</c:f>
              <c:strCache>
                <c:ptCount val="1"/>
                <c:pt idx="0">
                  <c:v>Põhipalk aprill 2016</c:v>
                </c:pt>
              </c:strCache>
            </c:strRef>
          </c:tx>
          <c:spPr>
            <a:solidFill>
              <a:schemeClr val="accent3">
                <a:lumMod val="20000"/>
                <a:lumOff val="80000"/>
              </a:schemeClr>
            </a:solidFill>
            <a:ln>
              <a:noFill/>
            </a:ln>
            <a:effectLst/>
          </c:spPr>
          <c:invertIfNegative val="0"/>
          <c:cat>
            <c:strRef>
              <c:f>Sheet1!$A$2:$A$23</c:f>
              <c:strCache>
                <c:ptCount val="21"/>
                <c:pt idx="0">
                  <c:v>Juhid</c:v>
                </c:pt>
                <c:pt idx="2">
                  <c:v>Valdkonnajuhid ja projektijuhid</c:v>
                </c:pt>
                <c:pt idx="4">
                  <c:v>Tippspetsialistid</c:v>
                </c:pt>
                <c:pt idx="6">
                  <c:v>Esmatasandi juhid</c:v>
                </c:pt>
                <c:pt idx="8">
                  <c:v>Keskastme spetsialistid ja tehnikud</c:v>
                </c:pt>
                <c:pt idx="10">
                  <c:v>Ametnikud</c:v>
                </c:pt>
                <c:pt idx="12">
                  <c:v>Müügi- ja teenindustöötajad</c:v>
                </c:pt>
                <c:pt idx="14">
                  <c:v>Oskustöötajad ja käsitöölised</c:v>
                </c:pt>
                <c:pt idx="16">
                  <c:v>Seadme- ja masinaoperaatorid</c:v>
                </c:pt>
                <c:pt idx="18">
                  <c:v>Mootorsõidukite ja liikurmasinate juhid</c:v>
                </c:pt>
                <c:pt idx="20">
                  <c:v>Lihttöölised</c:v>
                </c:pt>
              </c:strCache>
            </c:strRef>
          </c:cat>
          <c:val>
            <c:numRef>
              <c:f>Sheet1!$E$2:$E$23</c:f>
              <c:numCache>
                <c:formatCode>0%</c:formatCode>
                <c:ptCount val="22"/>
                <c:pt idx="1">
                  <c:v>0.82000000000000006</c:v>
                </c:pt>
                <c:pt idx="3">
                  <c:v>0.75</c:v>
                </c:pt>
                <c:pt idx="5">
                  <c:v>0.84</c:v>
                </c:pt>
                <c:pt idx="7">
                  <c:v>0.77</c:v>
                </c:pt>
                <c:pt idx="9">
                  <c:v>0.8</c:v>
                </c:pt>
                <c:pt idx="11">
                  <c:v>0.82000000000000006</c:v>
                </c:pt>
                <c:pt idx="13">
                  <c:v>0.81</c:v>
                </c:pt>
                <c:pt idx="15">
                  <c:v>0.69</c:v>
                </c:pt>
                <c:pt idx="17">
                  <c:v>0.7</c:v>
                </c:pt>
                <c:pt idx="19">
                  <c:v>0.71</c:v>
                </c:pt>
                <c:pt idx="21">
                  <c:v>0.72</c:v>
                </c:pt>
              </c:numCache>
            </c:numRef>
          </c:val>
          <c:extLst>
            <c:ext xmlns:c16="http://schemas.microsoft.com/office/drawing/2014/chart" uri="{C3380CC4-5D6E-409C-BE32-E72D297353CC}">
              <c16:uniqueId val="{00000001-F446-45EE-B05C-08ED97D65D26}"/>
            </c:ext>
          </c:extLst>
        </c:ser>
        <c:dLbls>
          <c:showLegendKey val="0"/>
          <c:showVal val="0"/>
          <c:showCatName val="0"/>
          <c:showSerName val="0"/>
          <c:showPercent val="0"/>
          <c:showBubbleSize val="0"/>
        </c:dLbls>
        <c:gapWidth val="30"/>
        <c:overlap val="100"/>
        <c:axId val="684819104"/>
        <c:axId val="683425856"/>
      </c:barChart>
      <c:catAx>
        <c:axId val="684819104"/>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683425856"/>
        <c:crosses val="autoZero"/>
        <c:auto val="1"/>
        <c:lblAlgn val="ctr"/>
        <c:lblOffset val="100"/>
        <c:tickMarkSkip val="2"/>
        <c:noMultiLvlLbl val="0"/>
      </c:catAx>
      <c:valAx>
        <c:axId val="683425856"/>
        <c:scaling>
          <c:orientation val="minMax"/>
          <c:max val="1"/>
        </c:scaling>
        <c:delete val="0"/>
        <c:axPos val="b"/>
        <c:numFmt formatCode="0%" sourceLinked="1"/>
        <c:majorTickMark val="none"/>
        <c:minorTickMark val="none"/>
        <c:tickLblPos val="nextTo"/>
        <c:spPr>
          <a:noFill/>
          <a:ln>
            <a:solidFill>
              <a:schemeClr val="tx1">
                <a:lumMod val="15000"/>
                <a:lumOff val="8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84819104"/>
        <c:crosses val="max"/>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t-EE" sz="1400" b="1"/>
              <a:t>Aprillis 2017 töötajatele lisaks põhipalgale</a:t>
            </a:r>
            <a:r>
              <a:rPr lang="et-EE" sz="1400" b="1" baseline="0"/>
              <a:t> makstud tasud</a:t>
            </a:r>
            <a:endParaRPr lang="et-EE" sz="1400" b="1"/>
          </a:p>
          <a:p>
            <a:pPr>
              <a:defRPr/>
            </a:pPr>
            <a:r>
              <a:rPr lang="et-EE"/>
              <a:t>Töötajate</a:t>
            </a:r>
            <a:r>
              <a:rPr lang="et-EE" baseline="0"/>
              <a:t> küsitlus, osatähtsus lisatasude saajatest</a:t>
            </a:r>
            <a:endParaRPr lang="en-US"/>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50868642205291992"/>
          <c:y val="0.12169481168759026"/>
          <c:w val="0.44772967277958536"/>
          <c:h val="0.81769618190571414"/>
        </c:manualLayout>
      </c:layout>
      <c:barChart>
        <c:barDir val="bar"/>
        <c:grouping val="clustered"/>
        <c:varyColors val="0"/>
        <c:ser>
          <c:idx val="0"/>
          <c:order val="0"/>
          <c:tx>
            <c:strRef>
              <c:f>Sheet1!$B$1</c:f>
              <c:strCache>
                <c:ptCount val="1"/>
                <c:pt idx="0">
                  <c:v>Osatähtsus aprillis lisatasu saajatest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Mitteametlik tasu</c:v>
                </c:pt>
                <c:pt idx="1">
                  <c:v>Toetus (isikliku sündmuse vm puhul)</c:v>
                </c:pt>
                <c:pt idx="2">
                  <c:v>Staažitasu</c:v>
                </c:pt>
                <c:pt idx="3">
                  <c:v>Mitme kuu või pikema perioodi eest arvestatav meeskonna tulemustasu</c:v>
                </c:pt>
                <c:pt idx="4">
                  <c:v>Kvaliteeditasu vigade või praagi puudumisel</c:v>
                </c:pt>
                <c:pt idx="5">
                  <c:v>Tükitöötasu</c:v>
                </c:pt>
                <c:pt idx="6">
                  <c:v>Puuduva töötaja asendamise tasu</c:v>
                </c:pt>
                <c:pt idx="7">
                  <c:v>Mitme kuu või pikema perioodi eest arvestatav individuaalne tulemustasu</c:v>
                </c:pt>
                <c:pt idx="8">
                  <c:v>Lisatasu kvalifikatsioonitaseme või lisaoskuste eest</c:v>
                </c:pt>
                <c:pt idx="9">
                  <c:v>Puhkusetasu</c:v>
                </c:pt>
                <c:pt idx="10">
                  <c:v>Aasta, poolaasta või muu perioodi preemia</c:v>
                </c:pt>
                <c:pt idx="11">
                  <c:v>Igakuiselt arvestatav meeskonna tulemustasu</c:v>
                </c:pt>
                <c:pt idx="12">
                  <c:v>Öösel või riiklikel pühadel töötamise lisatasu</c:v>
                </c:pt>
                <c:pt idx="13">
                  <c:v>Ületunnitöö tasu</c:v>
                </c:pt>
                <c:pt idx="14">
                  <c:v>Igakuiselt arvestatav individuaalne tulemustasu</c:v>
                </c:pt>
              </c:strCache>
            </c:strRef>
          </c:cat>
          <c:val>
            <c:numRef>
              <c:f>Sheet1!$B$2:$B$16</c:f>
              <c:numCache>
                <c:formatCode>0%</c:formatCode>
                <c:ptCount val="15"/>
                <c:pt idx="0">
                  <c:v>8.4317032040472171E-3</c:v>
                </c:pt>
                <c:pt idx="1">
                  <c:v>1.3490725126475547E-2</c:v>
                </c:pt>
                <c:pt idx="2">
                  <c:v>2.5295109612141653E-2</c:v>
                </c:pt>
                <c:pt idx="3">
                  <c:v>3.3305227655986508E-2</c:v>
                </c:pt>
                <c:pt idx="4">
                  <c:v>3.3726812816188868E-2</c:v>
                </c:pt>
                <c:pt idx="5">
                  <c:v>3.7099494097807759E-2</c:v>
                </c:pt>
                <c:pt idx="6">
                  <c:v>6.3237774030354132E-2</c:v>
                </c:pt>
                <c:pt idx="7">
                  <c:v>6.6610455311973016E-2</c:v>
                </c:pt>
                <c:pt idx="8">
                  <c:v>6.7453625632377737E-2</c:v>
                </c:pt>
                <c:pt idx="9">
                  <c:v>0.1045531197301855</c:v>
                </c:pt>
                <c:pt idx="10">
                  <c:v>0.11424957841483979</c:v>
                </c:pt>
                <c:pt idx="11">
                  <c:v>0.14333895446880271</c:v>
                </c:pt>
                <c:pt idx="12">
                  <c:v>0.21838111298482293</c:v>
                </c:pt>
                <c:pt idx="13">
                  <c:v>0.22344013490725126</c:v>
                </c:pt>
                <c:pt idx="14">
                  <c:v>0.27866779089376054</c:v>
                </c:pt>
              </c:numCache>
            </c:numRef>
          </c:val>
          <c:extLst>
            <c:ext xmlns:c16="http://schemas.microsoft.com/office/drawing/2014/chart" uri="{C3380CC4-5D6E-409C-BE32-E72D297353CC}">
              <c16:uniqueId val="{00000000-1FC4-4D2D-80A4-E2616BB62866}"/>
            </c:ext>
          </c:extLst>
        </c:ser>
        <c:dLbls>
          <c:showLegendKey val="0"/>
          <c:showVal val="0"/>
          <c:showCatName val="0"/>
          <c:showSerName val="0"/>
          <c:showPercent val="0"/>
          <c:showBubbleSize val="0"/>
        </c:dLbls>
        <c:gapWidth val="52"/>
        <c:axId val="531455535"/>
        <c:axId val="1855408655"/>
      </c:barChart>
      <c:catAx>
        <c:axId val="5314555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55408655"/>
        <c:crosses val="autoZero"/>
        <c:auto val="1"/>
        <c:lblAlgn val="ctr"/>
        <c:lblOffset val="100"/>
        <c:noMultiLvlLbl val="0"/>
      </c:catAx>
      <c:valAx>
        <c:axId val="1855408655"/>
        <c:scaling>
          <c:orientation val="minMax"/>
          <c:max val="1"/>
        </c:scaling>
        <c:delete val="0"/>
        <c:axPos val="b"/>
        <c:numFmt formatCode="0%"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31455535"/>
        <c:crosses val="autoZero"/>
        <c:crossBetween val="between"/>
      </c:valAx>
      <c:spPr>
        <a:noFill/>
        <a:ln>
          <a:noFill/>
        </a:ln>
        <a:effectLst/>
      </c:spPr>
    </c:plotArea>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400" b="1"/>
              <a:t>Töötajate aktiivsus tööturul</a:t>
            </a:r>
          </a:p>
        </c:rich>
      </c:tx>
      <c:layout>
        <c:manualLayout>
          <c:xMode val="edge"/>
          <c:yMode val="edge"/>
          <c:x val="0.42209393789736516"/>
          <c:y val="1.6484793102866407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5091138783385669E-2"/>
          <c:y val="0.11807422919121008"/>
          <c:w val="0.71070308177497743"/>
          <c:h val="0.82571168991318489"/>
        </c:manualLayout>
      </c:layout>
      <c:barChart>
        <c:barDir val="col"/>
        <c:grouping val="percentStacked"/>
        <c:varyColors val="0"/>
        <c:ser>
          <c:idx val="0"/>
          <c:order val="0"/>
          <c:tx>
            <c:strRef>
              <c:f>Sheet1!$A$2</c:f>
              <c:strCache>
                <c:ptCount val="1"/>
                <c:pt idx="0">
                  <c:v>Ei otsi üldse tööd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Sheet1!$B$2:$D$2</c:f>
              <c:numCache>
                <c:formatCode>0%</c:formatCode>
                <c:ptCount val="3"/>
                <c:pt idx="0">
                  <c:v>0.22811884732414534</c:v>
                </c:pt>
                <c:pt idx="1">
                  <c:v>0.29568291775213995</c:v>
                </c:pt>
                <c:pt idx="2">
                  <c:v>0.28025535795713635</c:v>
                </c:pt>
              </c:numCache>
            </c:numRef>
          </c:val>
          <c:extLst>
            <c:ext xmlns:c16="http://schemas.microsoft.com/office/drawing/2014/chart" uri="{C3380CC4-5D6E-409C-BE32-E72D297353CC}">
              <c16:uniqueId val="{00000000-FC25-49D5-81C8-429AD10F56AE}"/>
            </c:ext>
          </c:extLst>
        </c:ser>
        <c:ser>
          <c:idx val="1"/>
          <c:order val="1"/>
          <c:tx>
            <c:strRef>
              <c:f>Sheet1!$A$3</c:f>
              <c:strCache>
                <c:ptCount val="1"/>
                <c:pt idx="0">
                  <c:v>Olen avatud pakkumistele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Sheet1!$B$3:$D$3</c:f>
              <c:numCache>
                <c:formatCode>0%</c:formatCode>
                <c:ptCount val="3"/>
                <c:pt idx="0">
                  <c:v>0.60739216037229282</c:v>
                </c:pt>
                <c:pt idx="1">
                  <c:v>0.60020468924451065</c:v>
                </c:pt>
                <c:pt idx="2">
                  <c:v>0.61212950296397628</c:v>
                </c:pt>
              </c:numCache>
            </c:numRef>
          </c:val>
          <c:extLst>
            <c:ext xmlns:c16="http://schemas.microsoft.com/office/drawing/2014/chart" uri="{C3380CC4-5D6E-409C-BE32-E72D297353CC}">
              <c16:uniqueId val="{00000001-FC25-49D5-81C8-429AD10F56AE}"/>
            </c:ext>
          </c:extLst>
        </c:ser>
        <c:ser>
          <c:idx val="2"/>
          <c:order val="2"/>
          <c:tx>
            <c:strRef>
              <c:f>Sheet1!$A$4</c:f>
              <c:strCache>
                <c:ptCount val="1"/>
                <c:pt idx="0">
                  <c:v>Otsin aktiivselt tööd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Sheet1!$B$4:$D$4</c:f>
              <c:numCache>
                <c:formatCode>0%</c:formatCode>
                <c:ptCount val="3"/>
                <c:pt idx="0">
                  <c:v>0.16448899230356184</c:v>
                </c:pt>
                <c:pt idx="1">
                  <c:v>0.10411239300334946</c:v>
                </c:pt>
                <c:pt idx="2">
                  <c:v>0.10761513907888737</c:v>
                </c:pt>
              </c:numCache>
            </c:numRef>
          </c:val>
          <c:extLst>
            <c:ext xmlns:c16="http://schemas.microsoft.com/office/drawing/2014/chart" uri="{C3380CC4-5D6E-409C-BE32-E72D297353CC}">
              <c16:uniqueId val="{00000002-FC25-49D5-81C8-429AD10F56AE}"/>
            </c:ext>
          </c:extLst>
        </c:ser>
        <c:dLbls>
          <c:showLegendKey val="0"/>
          <c:showVal val="0"/>
          <c:showCatName val="0"/>
          <c:showSerName val="0"/>
          <c:showPercent val="0"/>
          <c:showBubbleSize val="0"/>
        </c:dLbls>
        <c:gapWidth val="100"/>
        <c:overlap val="100"/>
        <c:serLines>
          <c:spPr>
            <a:ln w="9525" cap="flat" cmpd="sng" algn="ctr">
              <a:solidFill>
                <a:schemeClr val="tx1">
                  <a:lumMod val="35000"/>
                  <a:lumOff val="65000"/>
                </a:schemeClr>
              </a:solidFill>
              <a:round/>
            </a:ln>
            <a:effectLst/>
          </c:spPr>
        </c:serLines>
        <c:axId val="1023819024"/>
        <c:axId val="1023817360"/>
      </c:barChart>
      <c:catAx>
        <c:axId val="1023819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023817360"/>
        <c:crosses val="autoZero"/>
        <c:auto val="1"/>
        <c:lblAlgn val="ctr"/>
        <c:lblOffset val="100"/>
        <c:noMultiLvlLbl val="0"/>
      </c:catAx>
      <c:valAx>
        <c:axId val="1023817360"/>
        <c:scaling>
          <c:orientation val="minMax"/>
          <c:max val="1"/>
        </c:scaling>
        <c:delete val="0"/>
        <c:axPos val="l"/>
        <c:numFmt formatCode="0%"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023819024"/>
        <c:crosses val="autoZero"/>
        <c:crossBetween val="between"/>
      </c:valAx>
      <c:spPr>
        <a:noFill/>
        <a:ln>
          <a:noFill/>
        </a:ln>
        <a:effectLst/>
      </c:spPr>
    </c:plotArea>
    <c:legend>
      <c:legendPos val="r"/>
      <c:layout>
        <c:manualLayout>
          <c:xMode val="edge"/>
          <c:yMode val="edge"/>
          <c:x val="0.78059494452265743"/>
          <c:y val="6.5700728560353611E-2"/>
          <c:w val="0.20980360754875413"/>
          <c:h val="0.8728778012631316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400" b="1"/>
              <a:t>Töökoha vahetamise kavatsus lähema </a:t>
            </a:r>
            <a:r>
              <a:rPr lang="et-EE" sz="1400" b="1"/>
              <a:t>kuue</a:t>
            </a:r>
            <a:r>
              <a:rPr lang="en-US" sz="1400" b="1"/>
              <a:t> kuu jooksul</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079901080960771E-2"/>
          <c:y val="0.10357182535273858"/>
          <c:w val="0.71492414416172634"/>
          <c:h val="0.84281251513364608"/>
        </c:manualLayout>
      </c:layout>
      <c:barChart>
        <c:barDir val="col"/>
        <c:grouping val="percentStacked"/>
        <c:varyColors val="0"/>
        <c:ser>
          <c:idx val="0"/>
          <c:order val="0"/>
          <c:tx>
            <c:strRef>
              <c:f>Sheet1!$A$2</c:f>
              <c:strCache>
                <c:ptCount val="1"/>
                <c:pt idx="0">
                  <c:v>Jah, kindlasti</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02F8-45E4-9260-6EAA97FE61D2}"/>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3-02F8-45E4-9260-6EAA97FE61D2}"/>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02F8-45E4-9260-6EAA97FE61D2}"/>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02F8-45E4-9260-6EAA97FE61D2}"/>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9-02F8-45E4-9260-6EAA97FE61D2}"/>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Sheet1!$B$2:$D$2</c:f>
              <c:numCache>
                <c:formatCode>0%</c:formatCode>
                <c:ptCount val="3"/>
                <c:pt idx="0">
                  <c:v>0.10712367997136209</c:v>
                </c:pt>
                <c:pt idx="1">
                  <c:v>6.7268328991440265E-2</c:v>
                </c:pt>
                <c:pt idx="2">
                  <c:v>7.8E-2</c:v>
                </c:pt>
              </c:numCache>
            </c:numRef>
          </c:val>
          <c:extLst>
            <c:ext xmlns:c16="http://schemas.microsoft.com/office/drawing/2014/chart" uri="{C3380CC4-5D6E-409C-BE32-E72D297353CC}">
              <c16:uniqueId val="{0000000A-02F8-45E4-9260-6EAA97FE61D2}"/>
            </c:ext>
          </c:extLst>
        </c:ser>
        <c:ser>
          <c:idx val="1"/>
          <c:order val="1"/>
          <c:tx>
            <c:strRef>
              <c:f>Sheet1!$A$3</c:f>
              <c:strCache>
                <c:ptCount val="1"/>
                <c:pt idx="0">
                  <c:v>Pigem jah</c:v>
                </c:pt>
              </c:strCache>
            </c:strRef>
          </c:tx>
          <c:spPr>
            <a:solidFill>
              <a:schemeClr val="accent4">
                <a:lumMod val="60000"/>
                <a:lumOff val="40000"/>
              </a:schemeClr>
            </a:solidFill>
            <a:ln>
              <a:noFill/>
            </a:ln>
            <a:effectLst/>
          </c:spPr>
          <c:invertIfNegative val="0"/>
          <c:dPt>
            <c:idx val="0"/>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C-02F8-45E4-9260-6EAA97FE61D2}"/>
              </c:ext>
            </c:extLst>
          </c:dPt>
          <c:dPt>
            <c:idx val="1"/>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E-02F8-45E4-9260-6EAA97FE61D2}"/>
              </c:ext>
            </c:extLst>
          </c:dPt>
          <c:dPt>
            <c:idx val="2"/>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10-02F8-45E4-9260-6EAA97FE61D2}"/>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Sheet1!$B$3:$D$3</c:f>
              <c:numCache>
                <c:formatCode>0%</c:formatCode>
                <c:ptCount val="3"/>
                <c:pt idx="0">
                  <c:v>0.15885090388401646</c:v>
                </c:pt>
                <c:pt idx="1">
                  <c:v>0.11313732787495348</c:v>
                </c:pt>
                <c:pt idx="2">
                  <c:v>0.155</c:v>
                </c:pt>
              </c:numCache>
            </c:numRef>
          </c:val>
          <c:extLst>
            <c:ext xmlns:c16="http://schemas.microsoft.com/office/drawing/2014/chart" uri="{C3380CC4-5D6E-409C-BE32-E72D297353CC}">
              <c16:uniqueId val="{00000011-02F8-45E4-9260-6EAA97FE61D2}"/>
            </c:ext>
          </c:extLst>
        </c:ser>
        <c:ser>
          <c:idx val="2"/>
          <c:order val="2"/>
          <c:tx>
            <c:strRef>
              <c:f>Sheet1!$A$4</c:f>
              <c:strCache>
                <c:ptCount val="1"/>
                <c:pt idx="0">
                  <c:v>Ei tea, ei oska öelda</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Sheet1!$B$4:$D$4</c:f>
              <c:numCache>
                <c:formatCode>0%</c:formatCode>
                <c:ptCount val="3"/>
                <c:pt idx="0">
                  <c:v>0.23384642921066762</c:v>
                </c:pt>
                <c:pt idx="1">
                  <c:v>0.30387048753256418</c:v>
                </c:pt>
                <c:pt idx="2">
                  <c:v>0.29399999999999998</c:v>
                </c:pt>
              </c:numCache>
            </c:numRef>
          </c:val>
          <c:extLst>
            <c:ext xmlns:c16="http://schemas.microsoft.com/office/drawing/2014/chart" uri="{C3380CC4-5D6E-409C-BE32-E72D297353CC}">
              <c16:uniqueId val="{00000000-5303-4014-9E7A-10C575ED74FC}"/>
            </c:ext>
          </c:extLst>
        </c:ser>
        <c:ser>
          <c:idx val="3"/>
          <c:order val="3"/>
          <c:tx>
            <c:strRef>
              <c:f>Sheet1!$A$5</c:f>
              <c:strCache>
                <c:ptCount val="1"/>
                <c:pt idx="0">
                  <c:v>Pigem mitte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Sheet1!$B$5:$D$5</c:f>
              <c:numCache>
                <c:formatCode>0%</c:formatCode>
                <c:ptCount val="3"/>
                <c:pt idx="0">
                  <c:v>0.30884195453731877</c:v>
                </c:pt>
                <c:pt idx="1">
                  <c:v>0.32787495347971718</c:v>
                </c:pt>
                <c:pt idx="2">
                  <c:v>0.32600000000000001</c:v>
                </c:pt>
              </c:numCache>
            </c:numRef>
          </c:val>
          <c:extLst>
            <c:ext xmlns:c16="http://schemas.microsoft.com/office/drawing/2014/chart" uri="{C3380CC4-5D6E-409C-BE32-E72D297353CC}">
              <c16:uniqueId val="{00000001-5303-4014-9E7A-10C575ED74FC}"/>
            </c:ext>
          </c:extLst>
        </c:ser>
        <c:ser>
          <c:idx val="4"/>
          <c:order val="4"/>
          <c:tx>
            <c:strRef>
              <c:f>Sheet1!$A$6</c:f>
              <c:strCache>
                <c:ptCount val="1"/>
                <c:pt idx="0">
                  <c:v>Kindlasti mitte</c:v>
                </c:pt>
              </c:strCache>
            </c:strRef>
          </c:tx>
          <c:spPr>
            <a:solidFill>
              <a:schemeClr val="accent2">
                <a:lumMod val="90000"/>
                <a:lumOff val="1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Kevad 2015</c:v>
                </c:pt>
                <c:pt idx="1">
                  <c:v>Kevad 2016</c:v>
                </c:pt>
                <c:pt idx="2">
                  <c:v>Kevad 2017</c:v>
                </c:pt>
              </c:strCache>
            </c:strRef>
          </c:cat>
          <c:val>
            <c:numRef>
              <c:f>Sheet1!$B$6:$D$6</c:f>
              <c:numCache>
                <c:formatCode>0%</c:formatCode>
                <c:ptCount val="3"/>
                <c:pt idx="0">
                  <c:v>0.19133703239663505</c:v>
                </c:pt>
                <c:pt idx="1">
                  <c:v>0.18784890212132491</c:v>
                </c:pt>
                <c:pt idx="2">
                  <c:v>0.14699999999999999</c:v>
                </c:pt>
              </c:numCache>
            </c:numRef>
          </c:val>
          <c:extLst>
            <c:ext xmlns:c16="http://schemas.microsoft.com/office/drawing/2014/chart" uri="{C3380CC4-5D6E-409C-BE32-E72D297353CC}">
              <c16:uniqueId val="{00000002-5303-4014-9E7A-10C575ED74FC}"/>
            </c:ext>
          </c:extLst>
        </c:ser>
        <c:dLbls>
          <c:showLegendKey val="0"/>
          <c:showVal val="0"/>
          <c:showCatName val="0"/>
          <c:showSerName val="0"/>
          <c:showPercent val="0"/>
          <c:showBubbleSize val="0"/>
        </c:dLbls>
        <c:gapWidth val="102"/>
        <c:overlap val="100"/>
        <c:serLines>
          <c:spPr>
            <a:ln w="9525" cap="flat" cmpd="sng" algn="ctr">
              <a:solidFill>
                <a:schemeClr val="tx1">
                  <a:lumMod val="35000"/>
                  <a:lumOff val="65000"/>
                </a:schemeClr>
              </a:solidFill>
              <a:round/>
            </a:ln>
            <a:effectLst/>
          </c:spPr>
        </c:serLines>
        <c:axId val="956389696"/>
        <c:axId val="956392192"/>
      </c:barChart>
      <c:valAx>
        <c:axId val="956392192"/>
        <c:scaling>
          <c:orientation val="minMax"/>
        </c:scaling>
        <c:delete val="0"/>
        <c:axPos val="l"/>
        <c:numFmt formatCode="0%"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956389696"/>
        <c:crosses val="autoZero"/>
        <c:crossBetween val="between"/>
      </c:valAx>
      <c:catAx>
        <c:axId val="956389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956392192"/>
        <c:crosses val="autoZero"/>
        <c:auto val="1"/>
        <c:lblAlgn val="ctr"/>
        <c:lblOffset val="100"/>
        <c:noMultiLvlLbl val="0"/>
      </c:catAx>
      <c:spPr>
        <a:noFill/>
        <a:ln>
          <a:noFill/>
        </a:ln>
        <a:effectLst/>
      </c:spPr>
    </c:plotArea>
    <c:legend>
      <c:legendPos val="r"/>
      <c:layout>
        <c:manualLayout>
          <c:xMode val="edge"/>
          <c:yMode val="edge"/>
          <c:x val="0.80486939441417715"/>
          <c:y val="8.141142612769052E-2"/>
          <c:w val="0.18468720225336299"/>
          <c:h val="0.8777782301205495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t-EE" sz="1400" b="1"/>
              <a:t>Töötajate töökoha vahetamise kavatsus lähema kuue kuu jooksul palgagruppide järgi</a:t>
            </a:r>
            <a:r>
              <a:rPr lang="et-EE" sz="1400"/>
              <a:t>,</a:t>
            </a:r>
          </a:p>
          <a:p>
            <a:pPr>
              <a:defRPr/>
            </a:pPr>
            <a:r>
              <a:rPr lang="et-EE"/>
              <a:t>aprill 2016</a:t>
            </a:r>
            <a:r>
              <a:rPr lang="et-EE" baseline="0"/>
              <a:t> ja 2017</a:t>
            </a:r>
            <a:endParaRPr lang="en-US"/>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8714514812363845"/>
          <c:y val="0.17593166731474283"/>
          <c:w val="0.67440634615477513"/>
          <c:h val="0.76800494389512264"/>
        </c:manualLayout>
      </c:layout>
      <c:barChart>
        <c:barDir val="bar"/>
        <c:grouping val="percentStacked"/>
        <c:varyColors val="0"/>
        <c:ser>
          <c:idx val="0"/>
          <c:order val="0"/>
          <c:tx>
            <c:strRef>
              <c:f>Sheet1!$B$1</c:f>
              <c:strCache>
                <c:ptCount val="1"/>
                <c:pt idx="0">
                  <c:v>Jah, kindlasti - kevad 2016</c:v>
                </c:pt>
              </c:strCache>
            </c:strRef>
          </c:tx>
          <c:spPr>
            <a:solidFill>
              <a:schemeClr val="accent4">
                <a:alpha val="3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Sheet1!$B$2:$B$9</c:f>
              <c:numCache>
                <c:formatCode>0%</c:formatCode>
                <c:ptCount val="8"/>
                <c:pt idx="1">
                  <c:v>0.09</c:v>
                </c:pt>
                <c:pt idx="3">
                  <c:v>7.0000000000000007E-2</c:v>
                </c:pt>
                <c:pt idx="5">
                  <c:v>0.05</c:v>
                </c:pt>
                <c:pt idx="7">
                  <c:v>0.04</c:v>
                </c:pt>
              </c:numCache>
            </c:numRef>
          </c:val>
          <c:extLst>
            <c:ext xmlns:c16="http://schemas.microsoft.com/office/drawing/2014/chart" uri="{C3380CC4-5D6E-409C-BE32-E72D297353CC}">
              <c16:uniqueId val="{00000000-704E-40F8-9BFE-7CC32AD5CAE9}"/>
            </c:ext>
          </c:extLst>
        </c:ser>
        <c:ser>
          <c:idx val="1"/>
          <c:order val="1"/>
          <c:tx>
            <c:strRef>
              <c:f>Sheet1!$C$1</c:f>
              <c:strCache>
                <c:ptCount val="1"/>
                <c:pt idx="0">
                  <c:v>Pigem jah - kevad 2016</c:v>
                </c:pt>
              </c:strCache>
            </c:strRef>
          </c:tx>
          <c:spPr>
            <a:solidFill>
              <a:schemeClr val="accent4">
                <a:lumMod val="20000"/>
                <a:lumOff val="80000"/>
                <a:alpha val="4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Sheet1!$C$2:$C$9</c:f>
              <c:numCache>
                <c:formatCode>0%</c:formatCode>
                <c:ptCount val="8"/>
                <c:pt idx="1">
                  <c:v>0.15</c:v>
                </c:pt>
                <c:pt idx="3">
                  <c:v>0.12</c:v>
                </c:pt>
                <c:pt idx="5">
                  <c:v>0.1</c:v>
                </c:pt>
                <c:pt idx="7">
                  <c:v>0.08</c:v>
                </c:pt>
              </c:numCache>
            </c:numRef>
          </c:val>
          <c:extLst>
            <c:ext xmlns:c16="http://schemas.microsoft.com/office/drawing/2014/chart" uri="{C3380CC4-5D6E-409C-BE32-E72D297353CC}">
              <c16:uniqueId val="{00000001-704E-40F8-9BFE-7CC32AD5CAE9}"/>
            </c:ext>
          </c:extLst>
        </c:ser>
        <c:ser>
          <c:idx val="2"/>
          <c:order val="2"/>
          <c:tx>
            <c:strRef>
              <c:f>Sheet1!$D$1</c:f>
              <c:strCache>
                <c:ptCount val="1"/>
                <c:pt idx="0">
                  <c:v>Ei tea, ei oska öelda - kevad 2016</c:v>
                </c:pt>
              </c:strCache>
            </c:strRef>
          </c:tx>
          <c:spPr>
            <a:solidFill>
              <a:schemeClr val="accent3">
                <a:lumMod val="40000"/>
                <a:lumOff val="60000"/>
                <a:alpha val="4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Sheet1!$D$2:$D$9</c:f>
              <c:numCache>
                <c:formatCode>0%</c:formatCode>
                <c:ptCount val="8"/>
                <c:pt idx="1">
                  <c:v>0.34</c:v>
                </c:pt>
                <c:pt idx="3">
                  <c:v>0.31</c:v>
                </c:pt>
                <c:pt idx="5">
                  <c:v>0.28999999999999998</c:v>
                </c:pt>
                <c:pt idx="7">
                  <c:v>0.27</c:v>
                </c:pt>
              </c:numCache>
            </c:numRef>
          </c:val>
          <c:extLst>
            <c:ext xmlns:c16="http://schemas.microsoft.com/office/drawing/2014/chart" uri="{C3380CC4-5D6E-409C-BE32-E72D297353CC}">
              <c16:uniqueId val="{00000002-704E-40F8-9BFE-7CC32AD5CAE9}"/>
            </c:ext>
          </c:extLst>
        </c:ser>
        <c:ser>
          <c:idx val="3"/>
          <c:order val="3"/>
          <c:tx>
            <c:strRef>
              <c:f>Sheet1!$E$1</c:f>
              <c:strCache>
                <c:ptCount val="1"/>
                <c:pt idx="0">
                  <c:v>Pigem mitte - kevad 2016</c:v>
                </c:pt>
              </c:strCache>
            </c:strRef>
          </c:tx>
          <c:spPr>
            <a:solidFill>
              <a:schemeClr val="accent3">
                <a:lumMod val="60000"/>
                <a:lumOff val="40000"/>
                <a:alpha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Sheet1!$E$2:$E$9</c:f>
              <c:numCache>
                <c:formatCode>0%</c:formatCode>
                <c:ptCount val="8"/>
                <c:pt idx="1">
                  <c:v>0.26</c:v>
                </c:pt>
                <c:pt idx="3">
                  <c:v>0.33</c:v>
                </c:pt>
                <c:pt idx="5">
                  <c:v>0.35</c:v>
                </c:pt>
                <c:pt idx="7">
                  <c:v>0.38</c:v>
                </c:pt>
              </c:numCache>
            </c:numRef>
          </c:val>
          <c:extLst>
            <c:ext xmlns:c16="http://schemas.microsoft.com/office/drawing/2014/chart" uri="{C3380CC4-5D6E-409C-BE32-E72D297353CC}">
              <c16:uniqueId val="{00000003-704E-40F8-9BFE-7CC32AD5CAE9}"/>
            </c:ext>
          </c:extLst>
        </c:ser>
        <c:ser>
          <c:idx val="4"/>
          <c:order val="4"/>
          <c:tx>
            <c:strRef>
              <c:f>Sheet1!$F$1</c:f>
              <c:strCache>
                <c:ptCount val="1"/>
                <c:pt idx="0">
                  <c:v>Kindlasti mitte - kevad 2016</c:v>
                </c:pt>
              </c:strCache>
            </c:strRef>
          </c:tx>
          <c:spPr>
            <a:solidFill>
              <a:schemeClr val="accent1">
                <a:lumMod val="50000"/>
                <a:lumOff val="50000"/>
                <a:alpha val="6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Sheet1!$F$2:$F$9</c:f>
              <c:numCache>
                <c:formatCode>0%</c:formatCode>
                <c:ptCount val="8"/>
                <c:pt idx="1">
                  <c:v>0.16</c:v>
                </c:pt>
                <c:pt idx="3">
                  <c:v>0.17</c:v>
                </c:pt>
                <c:pt idx="5">
                  <c:v>0.21</c:v>
                </c:pt>
                <c:pt idx="7">
                  <c:v>0.22</c:v>
                </c:pt>
              </c:numCache>
            </c:numRef>
          </c:val>
          <c:extLst>
            <c:ext xmlns:c16="http://schemas.microsoft.com/office/drawing/2014/chart" uri="{C3380CC4-5D6E-409C-BE32-E72D297353CC}">
              <c16:uniqueId val="{00000004-704E-40F8-9BFE-7CC32AD5CAE9}"/>
            </c:ext>
          </c:extLst>
        </c:ser>
        <c:ser>
          <c:idx val="5"/>
          <c:order val="5"/>
          <c:tx>
            <c:strRef>
              <c:f>Sheet1!$G$1</c:f>
              <c:strCache>
                <c:ptCount val="1"/>
                <c:pt idx="0">
                  <c:v>Jah, kindlasti</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Sheet1!$G$2:$G$9</c:f>
              <c:numCache>
                <c:formatCode>General</c:formatCode>
                <c:ptCount val="8"/>
                <c:pt idx="0" formatCode="0%">
                  <c:v>0.13067552602436322</c:v>
                </c:pt>
                <c:pt idx="2" formatCode="0%">
                  <c:v>6.6568047337278113E-2</c:v>
                </c:pt>
                <c:pt idx="4" formatCode="0%">
                  <c:v>5.4305108967488386E-2</c:v>
                </c:pt>
                <c:pt idx="6" formatCode="0%">
                  <c:v>4.7090352220520673E-2</c:v>
                </c:pt>
              </c:numCache>
            </c:numRef>
          </c:val>
          <c:extLst>
            <c:ext xmlns:c16="http://schemas.microsoft.com/office/drawing/2014/chart" uri="{C3380CC4-5D6E-409C-BE32-E72D297353CC}">
              <c16:uniqueId val="{00000005-704E-40F8-9BFE-7CC32AD5CAE9}"/>
            </c:ext>
          </c:extLst>
        </c:ser>
        <c:ser>
          <c:idx val="6"/>
          <c:order val="6"/>
          <c:tx>
            <c:strRef>
              <c:f>Sheet1!$H$1</c:f>
              <c:strCache>
                <c:ptCount val="1"/>
                <c:pt idx="0">
                  <c:v>Pigem jah</c:v>
                </c:pt>
              </c:strCache>
            </c:strRef>
          </c:tx>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Sheet1!$H$2:$H$9</c:f>
              <c:numCache>
                <c:formatCode>General</c:formatCode>
                <c:ptCount val="8"/>
                <c:pt idx="0" formatCode="0%">
                  <c:v>0.20671834625322996</c:v>
                </c:pt>
                <c:pt idx="2" formatCode="0%">
                  <c:v>0.15495562130177515</c:v>
                </c:pt>
                <c:pt idx="4" formatCode="0%">
                  <c:v>0.13897820650232226</c:v>
                </c:pt>
                <c:pt idx="6" formatCode="0%">
                  <c:v>0.10949464012251149</c:v>
                </c:pt>
              </c:numCache>
            </c:numRef>
          </c:val>
          <c:extLst>
            <c:ext xmlns:c16="http://schemas.microsoft.com/office/drawing/2014/chart" uri="{C3380CC4-5D6E-409C-BE32-E72D297353CC}">
              <c16:uniqueId val="{00000000-FE6D-441F-8341-01EE3C0A8880}"/>
            </c:ext>
          </c:extLst>
        </c:ser>
        <c:ser>
          <c:idx val="7"/>
          <c:order val="7"/>
          <c:tx>
            <c:strRef>
              <c:f>Sheet1!$I$1</c:f>
              <c:strCache>
                <c:ptCount val="1"/>
                <c:pt idx="0">
                  <c:v>Ei tea, ei oska öelda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Sheet1!$I$2:$I$9</c:f>
              <c:numCache>
                <c:formatCode>General</c:formatCode>
                <c:ptCount val="8"/>
                <c:pt idx="0" formatCode="0%">
                  <c:v>0.3133997785160576</c:v>
                </c:pt>
                <c:pt idx="2" formatCode="0%">
                  <c:v>0.32100591715976329</c:v>
                </c:pt>
                <c:pt idx="4" formatCode="0%">
                  <c:v>0.27509824937477673</c:v>
                </c:pt>
                <c:pt idx="6" formatCode="0%">
                  <c:v>0.27947932618683002</c:v>
                </c:pt>
              </c:numCache>
            </c:numRef>
          </c:val>
          <c:extLst>
            <c:ext xmlns:c16="http://schemas.microsoft.com/office/drawing/2014/chart" uri="{C3380CC4-5D6E-409C-BE32-E72D297353CC}">
              <c16:uniqueId val="{00000001-FE6D-441F-8341-01EE3C0A8880}"/>
            </c:ext>
          </c:extLst>
        </c:ser>
        <c:ser>
          <c:idx val="8"/>
          <c:order val="8"/>
          <c:tx>
            <c:strRef>
              <c:f>Sheet1!$J$1</c:f>
              <c:strCache>
                <c:ptCount val="1"/>
                <c:pt idx="0">
                  <c:v>Pigem mitte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Sheet1!$J$2:$J$9</c:f>
              <c:numCache>
                <c:formatCode>General</c:formatCode>
                <c:ptCount val="8"/>
                <c:pt idx="0" formatCode="0%">
                  <c:v>0.23145071982281284</c:v>
                </c:pt>
                <c:pt idx="2" formatCode="0%">
                  <c:v>0.31360946745562129</c:v>
                </c:pt>
                <c:pt idx="4" formatCode="0%">
                  <c:v>0.36155769917827796</c:v>
                </c:pt>
                <c:pt idx="6" formatCode="0%">
                  <c:v>0.41156202143950993</c:v>
                </c:pt>
              </c:numCache>
            </c:numRef>
          </c:val>
          <c:extLst>
            <c:ext xmlns:c16="http://schemas.microsoft.com/office/drawing/2014/chart" uri="{C3380CC4-5D6E-409C-BE32-E72D297353CC}">
              <c16:uniqueId val="{00000002-FE6D-441F-8341-01EE3C0A8880}"/>
            </c:ext>
          </c:extLst>
        </c:ser>
        <c:ser>
          <c:idx val="9"/>
          <c:order val="9"/>
          <c:tx>
            <c:strRef>
              <c:f>Sheet1!$K$1</c:f>
              <c:strCache>
                <c:ptCount val="1"/>
                <c:pt idx="0">
                  <c:v>Kindlasti mitte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aprill 2017</c:v>
                </c:pt>
                <c:pt idx="1">
                  <c:v>aprill 2016</c:v>
                </c:pt>
                <c:pt idx="2">
                  <c:v>II palgagrupp aprill 2017</c:v>
                </c:pt>
                <c:pt idx="3">
                  <c:v>aprill 2016</c:v>
                </c:pt>
                <c:pt idx="4">
                  <c:v>III palgagrupp aprill 2017</c:v>
                </c:pt>
                <c:pt idx="5">
                  <c:v>aprill 2016</c:v>
                </c:pt>
                <c:pt idx="6">
                  <c:v>IV palgagrupp (kõrgeim) aprill 2017</c:v>
                </c:pt>
                <c:pt idx="7">
                  <c:v>aprill 2016</c:v>
                </c:pt>
              </c:strCache>
            </c:strRef>
          </c:cat>
          <c:val>
            <c:numRef>
              <c:f>Sheet1!$K$2:$K$9</c:f>
              <c:numCache>
                <c:formatCode>General</c:formatCode>
                <c:ptCount val="8"/>
                <c:pt idx="0" formatCode="0%">
                  <c:v>0.11775562938353636</c:v>
                </c:pt>
                <c:pt idx="2" formatCode="0%">
                  <c:v>0.14386094674556213</c:v>
                </c:pt>
                <c:pt idx="4" formatCode="0%">
                  <c:v>0.1700607359771347</c:v>
                </c:pt>
                <c:pt idx="6" formatCode="0%">
                  <c:v>0.15237366003062788</c:v>
                </c:pt>
              </c:numCache>
            </c:numRef>
          </c:val>
          <c:extLst>
            <c:ext xmlns:c16="http://schemas.microsoft.com/office/drawing/2014/chart" uri="{C3380CC4-5D6E-409C-BE32-E72D297353CC}">
              <c16:uniqueId val="{00000003-FE6D-441F-8341-01EE3C0A8880}"/>
            </c:ext>
          </c:extLst>
        </c:ser>
        <c:dLbls>
          <c:showLegendKey val="0"/>
          <c:showVal val="0"/>
          <c:showCatName val="0"/>
          <c:showSerName val="0"/>
          <c:showPercent val="0"/>
          <c:showBubbleSize val="0"/>
        </c:dLbls>
        <c:gapWidth val="70"/>
        <c:overlap val="100"/>
        <c:axId val="1400924560"/>
        <c:axId val="758088864"/>
      </c:barChart>
      <c:catAx>
        <c:axId val="1400924560"/>
        <c:scaling>
          <c:orientation val="maxMin"/>
        </c:scaling>
        <c:delete val="0"/>
        <c:axPos val="l"/>
        <c:majorGridlines>
          <c:spPr>
            <a:ln w="9525" cap="flat" cmpd="sng" algn="ctr">
              <a:solidFill>
                <a:schemeClr val="bg1">
                  <a:lumMod val="65000"/>
                </a:schemeClr>
              </a:solidFill>
              <a:prstDash val="solid"/>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58088864"/>
        <c:crosses val="autoZero"/>
        <c:auto val="1"/>
        <c:lblAlgn val="ctr"/>
        <c:lblOffset val="100"/>
        <c:tickMarkSkip val="2"/>
        <c:noMultiLvlLbl val="0"/>
      </c:catAx>
      <c:valAx>
        <c:axId val="758088864"/>
        <c:scaling>
          <c:orientation val="minMax"/>
        </c:scaling>
        <c:delete val="0"/>
        <c:axPos val="b"/>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400924560"/>
        <c:crosses val="max"/>
        <c:crossBetween val="between"/>
      </c:valAx>
      <c:spPr>
        <a:noFill/>
        <a:ln>
          <a:noFill/>
        </a:ln>
        <a:effectLst/>
      </c:spPr>
    </c:plotArea>
    <c:legend>
      <c:legendPos val="t"/>
      <c:legendEntry>
        <c:idx val="0"/>
        <c:delete val="1"/>
      </c:legendEntry>
      <c:legendEntry>
        <c:idx val="1"/>
        <c:delete val="1"/>
      </c:legendEntry>
      <c:legendEntry>
        <c:idx val="2"/>
        <c:delete val="1"/>
      </c:legendEntry>
      <c:legendEntry>
        <c:idx val="3"/>
        <c:delete val="1"/>
      </c:legendEntry>
      <c:legendEntry>
        <c:idx val="4"/>
        <c:delete val="1"/>
      </c:legendEntry>
      <c:layout>
        <c:manualLayout>
          <c:xMode val="edge"/>
          <c:yMode val="edge"/>
          <c:x val="0.25955352786888414"/>
          <c:y val="0.12604901538717919"/>
          <c:w val="0.73241089154345174"/>
          <c:h val="6.1731508999000102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1532" cy="496173"/>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45047" y="0"/>
            <a:ext cx="2941532" cy="496173"/>
          </a:xfrm>
          <a:prstGeom prst="rect">
            <a:avLst/>
          </a:prstGeom>
        </p:spPr>
        <p:txBody>
          <a:bodyPr vert="horz" lIns="91440" tIns="45720" rIns="91440" bIns="45720" rtlCol="0"/>
          <a:lstStyle>
            <a:lvl1pPr algn="r">
              <a:defRPr sz="1200"/>
            </a:lvl1pPr>
          </a:lstStyle>
          <a:p>
            <a:fld id="{F6841630-71EE-4299-B166-CB00854669E8}" type="datetimeFigureOut">
              <a:rPr lang="et-EE" smtClean="0"/>
              <a:t>21.08.2017</a:t>
            </a:fld>
            <a:endParaRPr lang="et-EE"/>
          </a:p>
        </p:txBody>
      </p:sp>
      <p:sp>
        <p:nvSpPr>
          <p:cNvPr id="4" name="Slide Image Placeholder 3"/>
          <p:cNvSpPr>
            <a:spLocks noGrp="1" noRot="1" noChangeAspect="1"/>
          </p:cNvSpPr>
          <p:nvPr>
            <p:ph type="sldImg" idx="2"/>
          </p:nvPr>
        </p:nvSpPr>
        <p:spPr>
          <a:xfrm>
            <a:off x="914400" y="744538"/>
            <a:ext cx="4959350" cy="3721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78815" y="4713645"/>
            <a:ext cx="5430520" cy="44655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9425568"/>
            <a:ext cx="2941532" cy="496173"/>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45047" y="9425568"/>
            <a:ext cx="2941532" cy="496173"/>
          </a:xfrm>
          <a:prstGeom prst="rect">
            <a:avLst/>
          </a:prstGeom>
        </p:spPr>
        <p:txBody>
          <a:bodyPr vert="horz" lIns="91440" tIns="45720" rIns="91440" bIns="45720" rtlCol="0" anchor="b"/>
          <a:lstStyle>
            <a:lvl1pPr algn="r">
              <a:defRPr sz="1200"/>
            </a:lvl1pPr>
          </a:lstStyle>
          <a:p>
            <a:fld id="{40B1B81D-4637-4D5E-8C32-500DE62AEF3D}" type="slidenum">
              <a:rPr lang="et-EE" smtClean="0"/>
              <a:t>‹#›</a:t>
            </a:fld>
            <a:endParaRPr lang="et-EE"/>
          </a:p>
        </p:txBody>
      </p:sp>
    </p:spTree>
    <p:extLst>
      <p:ext uri="{BB962C8B-B14F-4D97-AF65-F5344CB8AC3E}">
        <p14:creationId xmlns:p14="http://schemas.microsoft.com/office/powerpoint/2010/main" val="2412578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B1B81D-4637-4D5E-8C32-500DE62AEF3D}" type="slidenum">
              <a:rPr lang="et-EE" smtClean="0"/>
              <a:t>3</a:t>
            </a:fld>
            <a:endParaRPr lang="et-EE"/>
          </a:p>
        </p:txBody>
      </p:sp>
    </p:spTree>
    <p:extLst>
      <p:ext uri="{BB962C8B-B14F-4D97-AF65-F5344CB8AC3E}">
        <p14:creationId xmlns:p14="http://schemas.microsoft.com/office/powerpoint/2010/main" val="1961519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B1B81D-4637-4D5E-8C32-500DE62AEF3D}" type="slidenum">
              <a:rPr lang="et-EE" smtClean="0"/>
              <a:t>7</a:t>
            </a:fld>
            <a:endParaRPr lang="et-EE"/>
          </a:p>
        </p:txBody>
      </p:sp>
    </p:spTree>
    <p:extLst>
      <p:ext uri="{BB962C8B-B14F-4D97-AF65-F5344CB8AC3E}">
        <p14:creationId xmlns:p14="http://schemas.microsoft.com/office/powerpoint/2010/main" val="3449129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t-E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21.08.2017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397482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t-E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170439-91A8-404E-8652-974AEED91C09}" type="datetimeFigureOut">
              <a:rPr lang="et-EE" smtClean="0"/>
              <a:t>21.08.2017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616988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21.08.2017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764080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21.08.2017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382734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B170439-91A8-404E-8652-974AEED91C09}" type="datetimeFigureOut">
              <a:rPr lang="et-EE" smtClean="0"/>
              <a:t>21.08.2017</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413245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0075"/>
            <a:ext cx="8229600" cy="524670"/>
          </a:xfrm>
        </p:spPr>
        <p:txBody>
          <a:bodyPr>
            <a:normAutofit/>
          </a:bodyPr>
          <a:lstStyle>
            <a:lvl1pPr>
              <a:defRPr sz="1800"/>
            </a:lvl1pPr>
          </a:lstStyle>
          <a:p>
            <a:r>
              <a:rPr lang="en-US"/>
              <a:t>Click to edit Master title style</a:t>
            </a:r>
            <a:endParaRPr lang="et-EE"/>
          </a:p>
        </p:txBody>
      </p:sp>
      <p:sp>
        <p:nvSpPr>
          <p:cNvPr id="3" name="Content Placeholder 2"/>
          <p:cNvSpPr>
            <a:spLocks noGrp="1"/>
          </p:cNvSpPr>
          <p:nvPr>
            <p:ph idx="1"/>
          </p:nvPr>
        </p:nvSpPr>
        <p:spPr>
          <a:xfrm>
            <a:off x="457200" y="1268760"/>
            <a:ext cx="8229600" cy="4857403"/>
          </a:xfrm>
        </p:spPr>
        <p:txBody>
          <a:bodyPr>
            <a:normAutofit/>
          </a:bodyPr>
          <a:lstStyle>
            <a:lvl1pPr>
              <a:defRPr sz="16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21.08.2017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381779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t-E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170439-91A8-404E-8652-974AEED91C09}" type="datetimeFigureOut">
              <a:rPr lang="et-EE" smtClean="0"/>
              <a:t>21.08.2017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30521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9B170439-91A8-404E-8652-974AEED91C09}" type="datetimeFigureOut">
              <a:rPr lang="et-EE" smtClean="0"/>
              <a:t>21.08.2017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651804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t-E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9B170439-91A8-404E-8652-974AEED91C09}" type="datetimeFigureOut">
              <a:rPr lang="et-EE" smtClean="0"/>
              <a:t>21.08.2017</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398204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9B170439-91A8-404E-8652-974AEED91C09}" type="datetimeFigureOut">
              <a:rPr lang="et-EE" smtClean="0"/>
              <a:t>21.08.2017</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811171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70439-91A8-404E-8652-974AEED91C09}" type="datetimeFigureOut">
              <a:rPr lang="et-EE" smtClean="0"/>
              <a:t>21.08.2017</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66434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t-E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170439-91A8-404E-8652-974AEED91C09}" type="datetimeFigureOut">
              <a:rPr lang="et-EE" smtClean="0"/>
              <a:t>21.08.2017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406113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0074"/>
            <a:ext cx="8229600" cy="817563"/>
          </a:xfrm>
          <a:prstGeom prst="rect">
            <a:avLst/>
          </a:prstGeom>
        </p:spPr>
        <p:txBody>
          <a:bodyPr vert="horz" lIns="91440" tIns="45720" rIns="91440" bIns="45720" rtlCol="0" anchor="ctr">
            <a:normAutofit/>
          </a:bodyPr>
          <a:lstStyle/>
          <a:p>
            <a:r>
              <a:rPr lang="en-US" dirty="0"/>
              <a:t>Click to edit Master title style</a:t>
            </a:r>
            <a:endParaRPr lang="et-EE"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t-EE"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70439-91A8-404E-8652-974AEED91C09}" type="datetimeFigureOut">
              <a:rPr lang="et-EE" smtClean="0"/>
              <a:t>21.08.2017</a:t>
            </a:fld>
            <a:endParaRPr lang="et-E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754C2-38AD-48A4-9DC6-99845849696D}" type="slidenum">
              <a:rPr lang="et-EE" smtClean="0"/>
              <a:t>‹#›</a:t>
            </a:fld>
            <a:endParaRPr lang="et-EE"/>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92279" y="156082"/>
            <a:ext cx="1769877" cy="502557"/>
          </a:xfrm>
          <a:prstGeom prst="rect">
            <a:avLst/>
          </a:prstGeom>
        </p:spPr>
      </p:pic>
      <p:sp>
        <p:nvSpPr>
          <p:cNvPr id="7" name="TextBox 6">
            <a:extLst>
              <a:ext uri="{FF2B5EF4-FFF2-40B4-BE49-F238E27FC236}">
                <a16:creationId xmlns:a16="http://schemas.microsoft.com/office/drawing/2014/main" id="{49CEEEC9-A799-4D23-8C3D-E2E345B939B0}"/>
              </a:ext>
            </a:extLst>
          </p:cNvPr>
          <p:cNvSpPr txBox="1"/>
          <p:nvPr userDrawn="1"/>
        </p:nvSpPr>
        <p:spPr>
          <a:xfrm flipH="1">
            <a:off x="785946" y="6538912"/>
            <a:ext cx="6306333" cy="230832"/>
          </a:xfrm>
          <a:prstGeom prst="rect">
            <a:avLst/>
          </a:prstGeom>
          <a:noFill/>
        </p:spPr>
        <p:txBody>
          <a:bodyPr wrap="square" rtlCol="0">
            <a:spAutoFit/>
          </a:bodyPr>
          <a:lstStyle/>
          <a:p>
            <a:r>
              <a:rPr lang="et-EE" sz="900" kern="1200">
                <a:solidFill>
                  <a:schemeClr val="tx2">
                    <a:lumMod val="75000"/>
                    <a:lumOff val="25000"/>
                  </a:schemeClr>
                </a:solidFill>
                <a:effectLst/>
                <a:latin typeface="+mn-lt"/>
                <a:ea typeface="+mn-ea"/>
                <a:cs typeface="+mn-cs"/>
              </a:rPr>
              <a:t>Slaidid 22. augusti 2017 pressiteate juurde. Autoriõigus: Palgainfo Agentuur, OÜ Tark tööandja. </a:t>
            </a:r>
            <a:endParaRPr lang="en-US" sz="900">
              <a:solidFill>
                <a:schemeClr val="tx2">
                  <a:lumMod val="75000"/>
                  <a:lumOff val="25000"/>
                </a:schemeClr>
              </a:solidFill>
            </a:endParaRPr>
          </a:p>
        </p:txBody>
      </p:sp>
    </p:spTree>
    <p:extLst>
      <p:ext uri="{BB962C8B-B14F-4D97-AF65-F5344CB8AC3E}">
        <p14:creationId xmlns:p14="http://schemas.microsoft.com/office/powerpoint/2010/main" val="58263618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32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Wingdings" pitchFamily="2" charset="2"/>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www.palgainfo.ee/" TargetMode="External"/><Relationship Id="rId2" Type="http://schemas.openxmlformats.org/officeDocument/2006/relationships/hyperlink" Target="mailto:palgauuring@palgainfo.ee"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F5663-E750-4F24-A701-A79779A83CB0}"/>
              </a:ext>
            </a:extLst>
          </p:cNvPr>
          <p:cNvSpPr>
            <a:spLocks noGrp="1"/>
          </p:cNvSpPr>
          <p:nvPr>
            <p:ph type="title"/>
          </p:nvPr>
        </p:nvSpPr>
        <p:spPr/>
        <p:txBody>
          <a:bodyPr/>
          <a:lstStyle/>
          <a:p>
            <a:r>
              <a:rPr lang="et-EE"/>
              <a:t>Töötajate põhipalkade muutused</a:t>
            </a:r>
            <a:endParaRPr lang="en-US"/>
          </a:p>
        </p:txBody>
      </p:sp>
    </p:spTree>
    <p:extLst>
      <p:ext uri="{BB962C8B-B14F-4D97-AF65-F5344CB8AC3E}">
        <p14:creationId xmlns:p14="http://schemas.microsoft.com/office/powerpoint/2010/main" val="928703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894078804"/>
              </p:ext>
            </p:extLst>
          </p:nvPr>
        </p:nvGraphicFramePr>
        <p:xfrm>
          <a:off x="508958" y="776377"/>
          <a:ext cx="7936303" cy="53570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5813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4237534284"/>
              </p:ext>
            </p:extLst>
          </p:nvPr>
        </p:nvGraphicFramePr>
        <p:xfrm>
          <a:off x="899592" y="692696"/>
          <a:ext cx="7368480" cy="56166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7112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107A80AD-48EF-4DF9-B98F-E48091870204}"/>
              </a:ext>
            </a:extLst>
          </p:cNvPr>
          <p:cNvGraphicFramePr/>
          <p:nvPr>
            <p:extLst>
              <p:ext uri="{D42A27DB-BD31-4B8C-83A1-F6EECF244321}">
                <p14:modId xmlns:p14="http://schemas.microsoft.com/office/powerpoint/2010/main" val="3040244902"/>
              </p:ext>
            </p:extLst>
          </p:nvPr>
        </p:nvGraphicFramePr>
        <p:xfrm>
          <a:off x="467544" y="836712"/>
          <a:ext cx="8280920" cy="55446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0594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718F3F6-4A1C-4F66-828A-50DACDF5D105}"/>
              </a:ext>
            </a:extLst>
          </p:cNvPr>
          <p:cNvGraphicFramePr/>
          <p:nvPr>
            <p:extLst>
              <p:ext uri="{D42A27DB-BD31-4B8C-83A1-F6EECF244321}">
                <p14:modId xmlns:p14="http://schemas.microsoft.com/office/powerpoint/2010/main" val="2717604246"/>
              </p:ext>
            </p:extLst>
          </p:nvPr>
        </p:nvGraphicFramePr>
        <p:xfrm>
          <a:off x="1043608" y="1484784"/>
          <a:ext cx="6552728" cy="4392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4037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107A80AD-48EF-4DF9-B98F-E48091870204}"/>
              </a:ext>
            </a:extLst>
          </p:cNvPr>
          <p:cNvGraphicFramePr/>
          <p:nvPr>
            <p:extLst>
              <p:ext uri="{D42A27DB-BD31-4B8C-83A1-F6EECF244321}">
                <p14:modId xmlns:p14="http://schemas.microsoft.com/office/powerpoint/2010/main" val="996986014"/>
              </p:ext>
            </p:extLst>
          </p:nvPr>
        </p:nvGraphicFramePr>
        <p:xfrm>
          <a:off x="467544" y="836712"/>
          <a:ext cx="8280920" cy="57606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6718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F30242AA-33ED-4CB1-9946-08CDAB603E8C}"/>
              </a:ext>
            </a:extLst>
          </p:cNvPr>
          <p:cNvGraphicFramePr/>
          <p:nvPr>
            <p:extLst/>
          </p:nvPr>
        </p:nvGraphicFramePr>
        <p:xfrm>
          <a:off x="323528" y="908720"/>
          <a:ext cx="8568952" cy="55446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814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A810414-6F27-47C9-ACEC-98CC2CAFFB6B}"/>
              </a:ext>
            </a:extLst>
          </p:cNvPr>
          <p:cNvGraphicFramePr/>
          <p:nvPr>
            <p:extLst>
              <p:ext uri="{D42A27DB-BD31-4B8C-83A1-F6EECF244321}">
                <p14:modId xmlns:p14="http://schemas.microsoft.com/office/powerpoint/2010/main" val="416094617"/>
              </p:ext>
            </p:extLst>
          </p:nvPr>
        </p:nvGraphicFramePr>
        <p:xfrm>
          <a:off x="251520" y="1268760"/>
          <a:ext cx="8568952" cy="3312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2676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611560" y="1052736"/>
            <a:ext cx="7989634" cy="4896544"/>
          </a:xfrm>
          <a:prstGeom prst="rect">
            <a:avLst/>
          </a:prstGeom>
        </p:spPr>
        <p:txBody>
          <a:bodyPr>
            <a:normAutofit fontScale="92500" lnSpcReduction="20000"/>
          </a:bodyPr>
          <a:lstStyle>
            <a:lvl1pPr marL="342881" indent="-342881"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1pPr>
            <a:lvl2pPr marL="742908" indent="-285734"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2pPr>
            <a:lvl3pPr marL="1142936"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3pPr>
            <a:lvl4pPr marL="1600110"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4pPr>
            <a:lvl5pPr marL="2057285"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5pPr>
            <a:lvl6pPr marL="2514459"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33"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08"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83"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t-EE" sz="1165" b="1">
                <a:solidFill>
                  <a:srgbClr val="5F5A4E"/>
                </a:solidFill>
                <a:latin typeface="+mn-lt"/>
              </a:rPr>
              <a:t>Taustainfo</a:t>
            </a:r>
          </a:p>
          <a:p>
            <a:pPr marL="0" indent="0">
              <a:buNone/>
            </a:pPr>
            <a:endParaRPr lang="et-EE" sz="1165" b="1">
              <a:solidFill>
                <a:srgbClr val="5F5A4E"/>
              </a:solidFill>
              <a:latin typeface="+mn-lt"/>
            </a:endParaRPr>
          </a:p>
          <a:p>
            <a:pPr marL="0" indent="0">
              <a:lnSpc>
                <a:spcPct val="170000"/>
              </a:lnSpc>
              <a:spcBef>
                <a:spcPts val="600"/>
              </a:spcBef>
              <a:buNone/>
            </a:pPr>
            <a:r>
              <a:rPr lang="et-EE" sz="1165">
                <a:solidFill>
                  <a:srgbClr val="5F5A4E"/>
                </a:solidFill>
                <a:latin typeface="+mn-lt"/>
              </a:rPr>
              <a:t>Palgainfo Agentuur küsitleb tööandjaid ning töötajaid ja tööotsijaid kaks korda aastas – kevadel ja sügisel. Lisaks põhjalikule töötasu küsimustikule uuritakse töötajate rahulolu, motivatsiooni, sidusust ja tööturukäitumist. Tavapäraselt osaleb küsitlustes üle 10 000 töötaja ja üle 300 organisatsiooni esindaja. Agentuuri uuringud on osalejate arvult kõige suuremad tööturu- ja palgauuringud Eestis.</a:t>
            </a:r>
          </a:p>
          <a:p>
            <a:pPr marL="0" indent="0">
              <a:lnSpc>
                <a:spcPct val="170000"/>
              </a:lnSpc>
              <a:spcBef>
                <a:spcPts val="600"/>
              </a:spcBef>
              <a:buNone/>
            </a:pPr>
            <a:endParaRPr lang="et-EE" sz="1165">
              <a:solidFill>
                <a:srgbClr val="5F5A4E"/>
              </a:solidFill>
              <a:latin typeface="+mn-lt"/>
            </a:endParaRPr>
          </a:p>
          <a:p>
            <a:pPr marL="0" indent="0">
              <a:lnSpc>
                <a:spcPct val="170000"/>
              </a:lnSpc>
              <a:spcBef>
                <a:spcPts val="600"/>
              </a:spcBef>
              <a:buNone/>
            </a:pPr>
            <a:r>
              <a:rPr lang="et-EE" sz="1165">
                <a:solidFill>
                  <a:srgbClr val="5F5A4E"/>
                </a:solidFill>
                <a:latin typeface="+mn-lt"/>
              </a:rPr>
              <a:t>2017. a kevadel läbiviidud uuringut toetasid auhindadega ajakiri „Imeline Teadus“, ESTONIA Resort Hotel &amp; Spa 4*, Loodusvägi, MuaMua Studio, Prisma Peremarket, Saku Õlletehas ja Viking Line.</a:t>
            </a:r>
          </a:p>
          <a:p>
            <a:pPr marL="0" indent="0">
              <a:lnSpc>
                <a:spcPct val="170000"/>
              </a:lnSpc>
              <a:spcBef>
                <a:spcPts val="600"/>
              </a:spcBef>
              <a:buNone/>
            </a:pPr>
            <a:endParaRPr lang="et-EE" sz="1165">
              <a:solidFill>
                <a:srgbClr val="5F5A4E"/>
              </a:solidFill>
              <a:latin typeface="+mn-lt"/>
            </a:endParaRPr>
          </a:p>
          <a:p>
            <a:pPr marL="0" indent="0">
              <a:lnSpc>
                <a:spcPct val="170000"/>
              </a:lnSpc>
              <a:spcBef>
                <a:spcPts val="600"/>
              </a:spcBef>
              <a:buNone/>
            </a:pPr>
            <a:r>
              <a:rPr lang="et-EE" sz="1165">
                <a:solidFill>
                  <a:srgbClr val="5F5A4E"/>
                </a:solidFill>
                <a:latin typeface="+mn-lt"/>
              </a:rPr>
              <a:t>Uuringut aitasid läbi viia Eesti suurim tööportaal CV Keskus, tööandja turunduse agentuur Brandem,  Eesti Ametiühingute Keskliit, personalitöö teenuseid pakkuv HR factory, Innove Rajaleidja, töödisaini labor Vivic, Tartu Ülikooli majandusteaduskond.</a:t>
            </a:r>
          </a:p>
          <a:p>
            <a:pPr marL="0" indent="0">
              <a:lnSpc>
                <a:spcPct val="170000"/>
              </a:lnSpc>
              <a:spcBef>
                <a:spcPts val="600"/>
              </a:spcBef>
              <a:buNone/>
            </a:pPr>
            <a:endParaRPr lang="et-EE" sz="1165" b="1">
              <a:solidFill>
                <a:srgbClr val="5F5A4E"/>
              </a:solidFill>
              <a:latin typeface="+mn-lt"/>
            </a:endParaRPr>
          </a:p>
          <a:p>
            <a:pPr marL="0" indent="0">
              <a:lnSpc>
                <a:spcPct val="110000"/>
              </a:lnSpc>
              <a:spcBef>
                <a:spcPts val="600"/>
              </a:spcBef>
              <a:buNone/>
            </a:pPr>
            <a:r>
              <a:rPr lang="et-EE" sz="1165" b="1">
                <a:solidFill>
                  <a:srgbClr val="5F5A4E"/>
                </a:solidFill>
                <a:latin typeface="+mn-lt"/>
              </a:rPr>
              <a:t>Lisainfo</a:t>
            </a:r>
            <a:r>
              <a:rPr lang="en-US" sz="1165" b="1">
                <a:solidFill>
                  <a:srgbClr val="5F5A4E"/>
                </a:solidFill>
                <a:latin typeface="+mn-lt"/>
              </a:rPr>
              <a:t>:</a:t>
            </a:r>
          </a:p>
          <a:p>
            <a:pPr marL="0" indent="0">
              <a:lnSpc>
                <a:spcPct val="110000"/>
              </a:lnSpc>
              <a:spcBef>
                <a:spcPts val="600"/>
              </a:spcBef>
              <a:buNone/>
            </a:pPr>
            <a:r>
              <a:rPr lang="en-US" sz="1165">
                <a:solidFill>
                  <a:srgbClr val="5F5A4E"/>
                </a:solidFill>
                <a:latin typeface="+mn-lt"/>
              </a:rPr>
              <a:t>Palgainfo Agentuur</a:t>
            </a:r>
          </a:p>
          <a:p>
            <a:pPr marL="0" indent="0">
              <a:lnSpc>
                <a:spcPct val="110000"/>
              </a:lnSpc>
              <a:spcBef>
                <a:spcPts val="600"/>
              </a:spcBef>
              <a:buNone/>
            </a:pPr>
            <a:r>
              <a:rPr lang="it-IT" sz="1165">
                <a:solidFill>
                  <a:srgbClr val="5F5A4E"/>
                </a:solidFill>
                <a:latin typeface="+mn-lt"/>
              </a:rPr>
              <a:t>E-post: </a:t>
            </a:r>
            <a:r>
              <a:rPr lang="it-IT" sz="1165">
                <a:solidFill>
                  <a:srgbClr val="5F5A4E"/>
                </a:solidFill>
                <a:latin typeface="+mn-lt"/>
                <a:hlinkClick r:id="rId2"/>
              </a:rPr>
              <a:t>palgauuring@palgainfo.ee</a:t>
            </a:r>
            <a:r>
              <a:rPr lang="it-IT" sz="1165">
                <a:solidFill>
                  <a:srgbClr val="5F5A4E"/>
                </a:solidFill>
                <a:latin typeface="+mn-lt"/>
              </a:rPr>
              <a:t>  </a:t>
            </a:r>
            <a:br>
              <a:rPr lang="et-EE" sz="1165">
                <a:solidFill>
                  <a:srgbClr val="5F5A4E"/>
                </a:solidFill>
                <a:latin typeface="+mn-lt"/>
              </a:rPr>
            </a:br>
            <a:r>
              <a:rPr lang="it-IT" sz="1165">
                <a:solidFill>
                  <a:srgbClr val="5F5A4E"/>
                </a:solidFill>
                <a:latin typeface="+mn-lt"/>
              </a:rPr>
              <a:t>Telefon: +372 5688</a:t>
            </a:r>
            <a:r>
              <a:rPr lang="et-EE" sz="1165">
                <a:solidFill>
                  <a:srgbClr val="5F5A4E"/>
                </a:solidFill>
                <a:latin typeface="+mn-lt"/>
              </a:rPr>
              <a:t> </a:t>
            </a:r>
            <a:r>
              <a:rPr lang="it-IT" sz="1165">
                <a:solidFill>
                  <a:srgbClr val="5F5A4E"/>
                </a:solidFill>
                <a:latin typeface="+mn-lt"/>
              </a:rPr>
              <a:t>5066</a:t>
            </a:r>
            <a:br>
              <a:rPr lang="et-EE" sz="1165">
                <a:solidFill>
                  <a:srgbClr val="5F5A4E"/>
                </a:solidFill>
                <a:latin typeface="+mn-lt"/>
              </a:rPr>
            </a:br>
            <a:r>
              <a:rPr lang="it-IT" sz="1165">
                <a:solidFill>
                  <a:srgbClr val="5F5A4E"/>
                </a:solidFill>
                <a:latin typeface="+mn-lt"/>
                <a:hlinkClick r:id="rId3"/>
              </a:rPr>
              <a:t>www.palgainfo.ee</a:t>
            </a:r>
            <a:r>
              <a:rPr lang="it-IT" sz="1165">
                <a:solidFill>
                  <a:srgbClr val="5F5A4E"/>
                </a:solidFill>
                <a:latin typeface="+mn-lt"/>
              </a:rPr>
              <a:t> </a:t>
            </a:r>
          </a:p>
          <a:p>
            <a:pPr marL="0" indent="0" algn="ctr">
              <a:buFont typeface="Arial" pitchFamily="34" charset="0"/>
              <a:buNone/>
            </a:pPr>
            <a:endParaRPr lang="et-EE" sz="1165" b="1">
              <a:solidFill>
                <a:srgbClr val="5F5A4E"/>
              </a:solidFill>
              <a:latin typeface="+mn-lt"/>
            </a:endParaRPr>
          </a:p>
          <a:p>
            <a:pPr marL="0" indent="0" algn="ctr">
              <a:buFont typeface="Arial" pitchFamily="34" charset="0"/>
              <a:buNone/>
            </a:pPr>
            <a:endParaRPr lang="et-EE" sz="1165" dirty="0">
              <a:latin typeface="+mn-lt"/>
            </a:endParaRPr>
          </a:p>
        </p:txBody>
      </p:sp>
    </p:spTree>
    <p:extLst>
      <p:ext uri="{BB962C8B-B14F-4D97-AF65-F5344CB8AC3E}">
        <p14:creationId xmlns:p14="http://schemas.microsoft.com/office/powerpoint/2010/main" val="1852619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14110F2-5418-49FE-9474-865E0493DAD9}"/>
              </a:ext>
            </a:extLst>
          </p:cNvPr>
          <p:cNvSpPr txBox="1"/>
          <p:nvPr/>
        </p:nvSpPr>
        <p:spPr>
          <a:xfrm>
            <a:off x="611560" y="980728"/>
            <a:ext cx="7488832" cy="369332"/>
          </a:xfrm>
          <a:prstGeom prst="rect">
            <a:avLst/>
          </a:prstGeom>
          <a:noFill/>
        </p:spPr>
        <p:txBody>
          <a:bodyPr wrap="square" rtlCol="0">
            <a:spAutoFit/>
          </a:bodyPr>
          <a:lstStyle/>
          <a:p>
            <a:r>
              <a:rPr lang="et-EE"/>
              <a:t>Uuringu toetajad ja partnerid</a:t>
            </a:r>
            <a:endParaRPr lang="en-US"/>
          </a:p>
        </p:txBody>
      </p:sp>
      <p:pic>
        <p:nvPicPr>
          <p:cNvPr id="2" name="Picture 1">
            <a:extLst>
              <a:ext uri="{FF2B5EF4-FFF2-40B4-BE49-F238E27FC236}">
                <a16:creationId xmlns:a16="http://schemas.microsoft.com/office/drawing/2014/main" id="{410D4F06-A246-4164-AB92-8C5CEBF5B96A}"/>
              </a:ext>
            </a:extLst>
          </p:cNvPr>
          <p:cNvPicPr>
            <a:picLocks noChangeAspect="1"/>
          </p:cNvPicPr>
          <p:nvPr/>
        </p:nvPicPr>
        <p:blipFill>
          <a:blip r:embed="rId2"/>
          <a:stretch>
            <a:fillRect/>
          </a:stretch>
        </p:blipFill>
        <p:spPr>
          <a:xfrm>
            <a:off x="467544" y="1628800"/>
            <a:ext cx="8492490" cy="4320480"/>
          </a:xfrm>
          <a:prstGeom prst="rect">
            <a:avLst/>
          </a:prstGeom>
        </p:spPr>
      </p:pic>
    </p:spTree>
    <p:extLst>
      <p:ext uri="{BB962C8B-B14F-4D97-AF65-F5344CB8AC3E}">
        <p14:creationId xmlns:p14="http://schemas.microsoft.com/office/powerpoint/2010/main" val="1538473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3ED915A-84DB-4DD3-844B-CE32570D2ADB}"/>
              </a:ext>
            </a:extLst>
          </p:cNvPr>
          <p:cNvGraphicFramePr/>
          <p:nvPr>
            <p:extLst>
              <p:ext uri="{D42A27DB-BD31-4B8C-83A1-F6EECF244321}">
                <p14:modId xmlns:p14="http://schemas.microsoft.com/office/powerpoint/2010/main" val="3220864946"/>
              </p:ext>
            </p:extLst>
          </p:nvPr>
        </p:nvGraphicFramePr>
        <p:xfrm>
          <a:off x="1331640" y="1124744"/>
          <a:ext cx="6408712" cy="44644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3269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29B1C6D4-BDC6-4D5D-BB8C-18DA57968A9B}"/>
              </a:ext>
            </a:extLst>
          </p:cNvPr>
          <p:cNvGraphicFramePr/>
          <p:nvPr>
            <p:extLst>
              <p:ext uri="{D42A27DB-BD31-4B8C-83A1-F6EECF244321}">
                <p14:modId xmlns:p14="http://schemas.microsoft.com/office/powerpoint/2010/main" val="558988419"/>
              </p:ext>
            </p:extLst>
          </p:nvPr>
        </p:nvGraphicFramePr>
        <p:xfrm>
          <a:off x="467544" y="764704"/>
          <a:ext cx="8424936" cy="56886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6142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Põhipalkade muutused organisatsioonides</a:t>
            </a:r>
            <a:endParaRPr lang="en-US"/>
          </a:p>
        </p:txBody>
      </p:sp>
    </p:spTree>
    <p:extLst>
      <p:ext uri="{BB962C8B-B14F-4D97-AF65-F5344CB8AC3E}">
        <p14:creationId xmlns:p14="http://schemas.microsoft.com/office/powerpoint/2010/main" val="4137417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1691418796"/>
              </p:ext>
            </p:extLst>
          </p:nvPr>
        </p:nvGraphicFramePr>
        <p:xfrm>
          <a:off x="683568" y="836712"/>
          <a:ext cx="7776864" cy="56166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2714359234"/>
              </p:ext>
            </p:extLst>
          </p:nvPr>
        </p:nvGraphicFramePr>
        <p:xfrm>
          <a:off x="3563888" y="2996952"/>
          <a:ext cx="5256584" cy="30558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359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1378-7AA7-4719-9754-A1BE820B111B}"/>
              </a:ext>
            </a:extLst>
          </p:cNvPr>
          <p:cNvSpPr>
            <a:spLocks noGrp="1"/>
          </p:cNvSpPr>
          <p:nvPr>
            <p:ph type="title"/>
          </p:nvPr>
        </p:nvSpPr>
        <p:spPr/>
        <p:txBody>
          <a:bodyPr/>
          <a:lstStyle/>
          <a:p>
            <a:r>
              <a:rPr lang="et-EE"/>
              <a:t>Lisatasude osatähtsus</a:t>
            </a:r>
            <a:endParaRPr lang="en-US"/>
          </a:p>
        </p:txBody>
      </p:sp>
    </p:spTree>
    <p:extLst>
      <p:ext uri="{BB962C8B-B14F-4D97-AF65-F5344CB8AC3E}">
        <p14:creationId xmlns:p14="http://schemas.microsoft.com/office/powerpoint/2010/main" val="3701552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0C9AFC9-2CD1-4A54-8BBB-EE2691F75583}"/>
              </a:ext>
            </a:extLst>
          </p:cNvPr>
          <p:cNvGraphicFramePr/>
          <p:nvPr>
            <p:extLst>
              <p:ext uri="{D42A27DB-BD31-4B8C-83A1-F6EECF244321}">
                <p14:modId xmlns:p14="http://schemas.microsoft.com/office/powerpoint/2010/main" val="3468853051"/>
              </p:ext>
            </p:extLst>
          </p:nvPr>
        </p:nvGraphicFramePr>
        <p:xfrm>
          <a:off x="611560" y="620688"/>
          <a:ext cx="8075662" cy="59046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26976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A1CE31F-2114-47B9-A39D-2A7FD7F5376D}"/>
              </a:ext>
            </a:extLst>
          </p:cNvPr>
          <p:cNvGraphicFramePr/>
          <p:nvPr>
            <p:extLst>
              <p:ext uri="{D42A27DB-BD31-4B8C-83A1-F6EECF244321}">
                <p14:modId xmlns:p14="http://schemas.microsoft.com/office/powerpoint/2010/main" val="239144288"/>
              </p:ext>
            </p:extLst>
          </p:nvPr>
        </p:nvGraphicFramePr>
        <p:xfrm>
          <a:off x="482600" y="643466"/>
          <a:ext cx="8178799"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23191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E685A-504A-4EE4-BCEB-03E8EBF01C7C}"/>
              </a:ext>
            </a:extLst>
          </p:cNvPr>
          <p:cNvSpPr>
            <a:spLocks noGrp="1"/>
          </p:cNvSpPr>
          <p:nvPr>
            <p:ph type="title"/>
          </p:nvPr>
        </p:nvSpPr>
        <p:spPr>
          <a:xfrm>
            <a:off x="683568" y="4437112"/>
            <a:ext cx="7772400" cy="1362075"/>
          </a:xfrm>
        </p:spPr>
        <p:txBody>
          <a:bodyPr>
            <a:normAutofit fontScale="90000"/>
          </a:bodyPr>
          <a:lstStyle/>
          <a:p>
            <a:r>
              <a:rPr lang="en-US"/>
              <a:t>Töötajate aktiivsus tööturul</a:t>
            </a:r>
            <a:br>
              <a:rPr lang="en-US"/>
            </a:br>
            <a:endParaRPr lang="en-US"/>
          </a:p>
        </p:txBody>
      </p:sp>
    </p:spTree>
    <p:extLst>
      <p:ext uri="{BB962C8B-B14F-4D97-AF65-F5344CB8AC3E}">
        <p14:creationId xmlns:p14="http://schemas.microsoft.com/office/powerpoint/2010/main" val="202741706"/>
      </p:ext>
    </p:extLst>
  </p:cSld>
  <p:clrMapOvr>
    <a:masterClrMapping/>
  </p:clrMapOvr>
</p:sld>
</file>

<file path=ppt/theme/theme1.xml><?xml version="1.0" encoding="utf-8"?>
<a:theme xmlns:a="http://schemas.openxmlformats.org/drawingml/2006/main" name="Office Theme">
  <a:themeElements>
    <a:clrScheme name="Palgainfo uus">
      <a:dk1>
        <a:sysClr val="windowText" lastClr="000000"/>
      </a:dk1>
      <a:lt1>
        <a:sysClr val="window" lastClr="FFFFFF"/>
      </a:lt1>
      <a:dk2>
        <a:srgbClr val="282A2C"/>
      </a:dk2>
      <a:lt2>
        <a:srgbClr val="FFFFFF"/>
      </a:lt2>
      <a:accent1>
        <a:srgbClr val="282A2C"/>
      </a:accent1>
      <a:accent2>
        <a:srgbClr val="7B8690"/>
      </a:accent2>
      <a:accent3>
        <a:srgbClr val="B2BCCB"/>
      </a:accent3>
      <a:accent4>
        <a:srgbClr val="F37122"/>
      </a:accent4>
      <a:accent5>
        <a:srgbClr val="C65E00"/>
      </a:accent5>
      <a:accent6>
        <a:srgbClr val="3AB54A"/>
      </a:accent6>
      <a:hlink>
        <a:srgbClr val="F37122"/>
      </a:hlink>
      <a:folHlink>
        <a:srgbClr val="C65E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43331</TotalTime>
  <Words>297</Words>
  <Application>Microsoft Office PowerPoint</Application>
  <PresentationFormat>On-screen Show (4:3)</PresentationFormat>
  <Paragraphs>46</Paragraphs>
  <Slides>18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Wingdings</vt:lpstr>
      <vt:lpstr>Office Theme</vt:lpstr>
      <vt:lpstr>Töötajate põhipalkade muutused</vt:lpstr>
      <vt:lpstr>PowerPoint Presentation</vt:lpstr>
      <vt:lpstr>PowerPoint Presentation</vt:lpstr>
      <vt:lpstr>Põhipalkade muutused organisatsioonides</vt:lpstr>
      <vt:lpstr>PowerPoint Presentation</vt:lpstr>
      <vt:lpstr>Lisatasude osatähtsus</vt:lpstr>
      <vt:lpstr>PowerPoint Presentation</vt:lpstr>
      <vt:lpstr>PowerPoint Presentation</vt:lpstr>
      <vt:lpstr>Töötajate aktiivsus tööturul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Kadri_Seeder_ettekanne_210617</dc:title>
  <dc:creator>KADRI</dc:creator>
  <cp:lastModifiedBy>Kadri Seeder</cp:lastModifiedBy>
  <cp:revision>1521</cp:revision>
  <cp:lastPrinted>2011-12-21T09:13:24Z</cp:lastPrinted>
  <dcterms:created xsi:type="dcterms:W3CDTF">2011-12-10T12:00:01Z</dcterms:created>
  <dcterms:modified xsi:type="dcterms:W3CDTF">2017-08-21T14:06:59Z</dcterms:modified>
</cp:coreProperties>
</file>