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Ex1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88" r:id="rId2"/>
    <p:sldId id="262" r:id="rId3"/>
    <p:sldId id="265" r:id="rId4"/>
    <p:sldId id="3039" r:id="rId5"/>
    <p:sldId id="3042" r:id="rId6"/>
    <p:sldId id="3040" r:id="rId7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pos="2706" userDrawn="1">
          <p15:clr>
            <a:srgbClr val="A4A3A4"/>
          </p15:clr>
        </p15:guide>
        <p15:guide id="3" pos="4974" userDrawn="1">
          <p15:clr>
            <a:srgbClr val="A4A3A4"/>
          </p15:clr>
        </p15:guide>
        <p15:guide id="4" orient="horz" pos="3045" userDrawn="1">
          <p15:clr>
            <a:srgbClr val="A4A3A4"/>
          </p15:clr>
        </p15:guide>
        <p15:guide id="5" orient="horz" pos="482" userDrawn="1">
          <p15:clr>
            <a:srgbClr val="A4A3A4"/>
          </p15:clr>
        </p15:guide>
        <p15:guide id="6" pos="7015" userDrawn="1">
          <p15:clr>
            <a:srgbClr val="A4A3A4"/>
          </p15:clr>
        </p15:guide>
        <p15:guide id="7" pos="6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B395"/>
    <a:srgbClr val="358770"/>
    <a:srgbClr val="245A4B"/>
    <a:srgbClr val="FF7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5D22F6-394F-4BB3-A3B0-CE6E6D53E95B}" v="24" dt="2026-03-19T08:01:37.423"/>
    <p1510:client id="{903D1AFF-518D-4987-8546-8812C24734DE}" v="1357" dt="2026-03-18T18:51:48.1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>
        <p:guide orient="horz" pos="1480"/>
        <p:guide pos="2706"/>
        <p:guide pos="4974"/>
        <p:guide orient="horz" pos="3045"/>
        <p:guide orient="horz" pos="482"/>
        <p:guide pos="7015"/>
        <p:guide pos="6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92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dri Seeder" userId="2cfc967d-ffe9-4fbf-b108-41b990ecbe1a" providerId="ADAL" clId="{69B7A438-1385-469C-B346-104445E77DE0}"/>
    <pc:docChg chg="custSel addSld delSld modSld">
      <pc:chgData name="Kadri Seeder" userId="2cfc967d-ffe9-4fbf-b108-41b990ecbe1a" providerId="ADAL" clId="{69B7A438-1385-469C-B346-104445E77DE0}" dt="2026-03-19T10:18:22.263" v="355" actId="27918"/>
      <pc:docMkLst>
        <pc:docMk/>
      </pc:docMkLst>
      <pc:sldChg chg="modSp mod">
        <pc:chgData name="Kadri Seeder" userId="2cfc967d-ffe9-4fbf-b108-41b990ecbe1a" providerId="ADAL" clId="{69B7A438-1385-469C-B346-104445E77DE0}" dt="2026-03-19T10:16:46.899" v="351" actId="27918"/>
        <pc:sldMkLst>
          <pc:docMk/>
          <pc:sldMk cId="3198167709" sldId="262"/>
        </pc:sldMkLst>
        <pc:spChg chg="mod">
          <ac:chgData name="Kadri Seeder" userId="2cfc967d-ffe9-4fbf-b108-41b990ecbe1a" providerId="ADAL" clId="{69B7A438-1385-469C-B346-104445E77DE0}" dt="2026-03-19T07:16:23.065" v="37" actId="20577"/>
          <ac:spMkLst>
            <pc:docMk/>
            <pc:sldMk cId="3198167709" sldId="262"/>
            <ac:spMk id="10" creationId="{F1D3A506-F1C4-DFB6-4E9F-74D036DB894D}"/>
          </ac:spMkLst>
        </pc:spChg>
        <pc:spChg chg="mod">
          <ac:chgData name="Kadri Seeder" userId="2cfc967d-ffe9-4fbf-b108-41b990ecbe1a" providerId="ADAL" clId="{69B7A438-1385-469C-B346-104445E77DE0}" dt="2026-03-19T07:16:07.094" v="31" actId="20577"/>
          <ac:spMkLst>
            <pc:docMk/>
            <pc:sldMk cId="3198167709" sldId="262"/>
            <ac:spMk id="11" creationId="{46F86776-0C1F-0D83-D469-AC5F6F6D159B}"/>
          </ac:spMkLst>
        </pc:spChg>
      </pc:sldChg>
      <pc:sldChg chg="modSp mod">
        <pc:chgData name="Kadri Seeder" userId="2cfc967d-ffe9-4fbf-b108-41b990ecbe1a" providerId="ADAL" clId="{69B7A438-1385-469C-B346-104445E77DE0}" dt="2026-03-19T07:27:14.149" v="241" actId="20577"/>
        <pc:sldMkLst>
          <pc:docMk/>
          <pc:sldMk cId="229311884" sldId="265"/>
        </pc:sldMkLst>
        <pc:spChg chg="mod">
          <ac:chgData name="Kadri Seeder" userId="2cfc967d-ffe9-4fbf-b108-41b990ecbe1a" providerId="ADAL" clId="{69B7A438-1385-469C-B346-104445E77DE0}" dt="2026-03-19T07:27:14.149" v="241" actId="20577"/>
          <ac:spMkLst>
            <pc:docMk/>
            <pc:sldMk cId="229311884" sldId="265"/>
            <ac:spMk id="8" creationId="{41453693-A335-F7F0-1F52-6FA06D9DC706}"/>
          </ac:spMkLst>
        </pc:spChg>
        <pc:spChg chg="mod">
          <ac:chgData name="Kadri Seeder" userId="2cfc967d-ffe9-4fbf-b108-41b990ecbe1a" providerId="ADAL" clId="{69B7A438-1385-469C-B346-104445E77DE0}" dt="2026-03-19T07:26:52.513" v="229" actId="20577"/>
          <ac:spMkLst>
            <pc:docMk/>
            <pc:sldMk cId="229311884" sldId="265"/>
            <ac:spMk id="19" creationId="{8D8121E9-438C-46DE-1732-72CD6EE693F6}"/>
          </ac:spMkLst>
        </pc:spChg>
      </pc:sldChg>
      <pc:sldChg chg="modSp mod">
        <pc:chgData name="Kadri Seeder" userId="2cfc967d-ffe9-4fbf-b108-41b990ecbe1a" providerId="ADAL" clId="{69B7A438-1385-469C-B346-104445E77DE0}" dt="2026-03-19T10:18:22.263" v="355" actId="27918"/>
        <pc:sldMkLst>
          <pc:docMk/>
          <pc:sldMk cId="2722529485" sldId="3039"/>
        </pc:sldMkLst>
        <pc:spChg chg="mod">
          <ac:chgData name="Kadri Seeder" userId="2cfc967d-ffe9-4fbf-b108-41b990ecbe1a" providerId="ADAL" clId="{69B7A438-1385-469C-B346-104445E77DE0}" dt="2026-03-19T07:34:23.835" v="250" actId="6549"/>
          <ac:spMkLst>
            <pc:docMk/>
            <pc:sldMk cId="2722529485" sldId="3039"/>
            <ac:spMk id="21" creationId="{372CBFCA-7C94-938C-7479-4397DBE069ED}"/>
          </ac:spMkLst>
        </pc:spChg>
      </pc:sldChg>
      <pc:sldChg chg="addSp delSp modSp mod">
        <pc:chgData name="Kadri Seeder" userId="2cfc967d-ffe9-4fbf-b108-41b990ecbe1a" providerId="ADAL" clId="{69B7A438-1385-469C-B346-104445E77DE0}" dt="2026-03-19T08:01:37.423" v="349" actId="113"/>
        <pc:sldMkLst>
          <pc:docMk/>
          <pc:sldMk cId="1864590955" sldId="3040"/>
        </pc:sldMkLst>
        <pc:spChg chg="mod">
          <ac:chgData name="Kadri Seeder" userId="2cfc967d-ffe9-4fbf-b108-41b990ecbe1a" providerId="ADAL" clId="{69B7A438-1385-469C-B346-104445E77DE0}" dt="2026-03-19T07:59:55.391" v="315" actId="14100"/>
          <ac:spMkLst>
            <pc:docMk/>
            <pc:sldMk cId="1864590955" sldId="3040"/>
            <ac:spMk id="45" creationId="{9200A8C7-41D8-A759-2EB3-1541D7582623}"/>
          </ac:spMkLst>
        </pc:spChg>
        <pc:spChg chg="mod">
          <ac:chgData name="Kadri Seeder" userId="2cfc967d-ffe9-4fbf-b108-41b990ecbe1a" providerId="ADAL" clId="{69B7A438-1385-469C-B346-104445E77DE0}" dt="2026-03-19T07:59:55.391" v="315" actId="14100"/>
          <ac:spMkLst>
            <pc:docMk/>
            <pc:sldMk cId="1864590955" sldId="3040"/>
            <ac:spMk id="46" creationId="{3FE0A069-77CA-101C-3879-B1F4DBA6457F}"/>
          </ac:spMkLst>
        </pc:spChg>
        <pc:spChg chg="del mod">
          <ac:chgData name="Kadri Seeder" userId="2cfc967d-ffe9-4fbf-b108-41b990ecbe1a" providerId="ADAL" clId="{69B7A438-1385-469C-B346-104445E77DE0}" dt="2026-03-19T07:58:41.326" v="306" actId="478"/>
          <ac:spMkLst>
            <pc:docMk/>
            <pc:sldMk cId="1864590955" sldId="3040"/>
            <ac:spMk id="47" creationId="{3D9C3779-8CB9-57E3-934B-7666CCB35C55}"/>
          </ac:spMkLst>
        </pc:spChg>
        <pc:spChg chg="mod">
          <ac:chgData name="Kadri Seeder" userId="2cfc967d-ffe9-4fbf-b108-41b990ecbe1a" providerId="ADAL" clId="{69B7A438-1385-469C-B346-104445E77DE0}" dt="2026-03-19T08:00:42.491" v="344" actId="207"/>
          <ac:spMkLst>
            <pc:docMk/>
            <pc:sldMk cId="1864590955" sldId="3040"/>
            <ac:spMk id="49" creationId="{AABBE651-291C-B5D7-7A60-58F53B4AF1C6}"/>
          </ac:spMkLst>
        </pc:spChg>
        <pc:graphicFrameChg chg="add mod modGraphic">
          <ac:chgData name="Kadri Seeder" userId="2cfc967d-ffe9-4fbf-b108-41b990ecbe1a" providerId="ADAL" clId="{69B7A438-1385-469C-B346-104445E77DE0}" dt="2026-03-19T08:01:25.362" v="348" actId="207"/>
          <ac:graphicFrameMkLst>
            <pc:docMk/>
            <pc:sldMk cId="1864590955" sldId="3040"/>
            <ac:graphicFrameMk id="2" creationId="{47E49F52-4187-F67E-15A8-13E01390E5E7}"/>
          </ac:graphicFrameMkLst>
        </pc:graphicFrameChg>
        <pc:graphicFrameChg chg="mod topLvl modGraphic">
          <ac:chgData name="Kadri Seeder" userId="2cfc967d-ffe9-4fbf-b108-41b990ecbe1a" providerId="ADAL" clId="{69B7A438-1385-469C-B346-104445E77DE0}" dt="2026-03-19T08:01:37.423" v="349" actId="113"/>
          <ac:graphicFrameMkLst>
            <pc:docMk/>
            <pc:sldMk cId="1864590955" sldId="3040"/>
            <ac:graphicFrameMk id="4" creationId="{94801509-DDB2-4B23-ECDB-3881003DE708}"/>
          </ac:graphicFrameMkLst>
        </pc:graphicFrameChg>
        <pc:graphicFrameChg chg="mod">
          <ac:chgData name="Kadri Seeder" userId="2cfc967d-ffe9-4fbf-b108-41b990ecbe1a" providerId="ADAL" clId="{69B7A438-1385-469C-B346-104445E77DE0}" dt="2026-03-19T08:00:33.447" v="343" actId="207"/>
          <ac:graphicFrameMkLst>
            <pc:docMk/>
            <pc:sldMk cId="1864590955" sldId="3040"/>
            <ac:graphicFrameMk id="8" creationId="{9E23B792-B441-9B48-FD29-A4713CCC688C}"/>
          </ac:graphicFrameMkLst>
        </pc:graphicFrameChg>
        <pc:graphicFrameChg chg="mod">
          <ac:chgData name="Kadri Seeder" userId="2cfc967d-ffe9-4fbf-b108-41b990ecbe1a" providerId="ADAL" clId="{69B7A438-1385-469C-B346-104445E77DE0}" dt="2026-03-19T08:00:25.963" v="342" actId="1076"/>
          <ac:graphicFrameMkLst>
            <pc:docMk/>
            <pc:sldMk cId="1864590955" sldId="3040"/>
            <ac:graphicFrameMk id="22" creationId="{C53655B3-AEBA-DB81-FCEC-2604700C4218}"/>
          </ac:graphicFrameMkLst>
        </pc:graphicFrameChg>
      </pc:sldChg>
      <pc:sldChg chg="addSp delSp modSp mod">
        <pc:chgData name="Kadri Seeder" userId="2cfc967d-ffe9-4fbf-b108-41b990ecbe1a" providerId="ADAL" clId="{69B7A438-1385-469C-B346-104445E77DE0}" dt="2026-03-19T07:48:33.451" v="301" actId="20577"/>
        <pc:sldMkLst>
          <pc:docMk/>
          <pc:sldMk cId="1717676060" sldId="3042"/>
        </pc:sldMkLst>
        <pc:spChg chg="add mod">
          <ac:chgData name="Kadri Seeder" userId="2cfc967d-ffe9-4fbf-b108-41b990ecbe1a" providerId="ADAL" clId="{69B7A438-1385-469C-B346-104445E77DE0}" dt="2026-03-19T07:45:17.140" v="300" actId="554"/>
          <ac:spMkLst>
            <pc:docMk/>
            <pc:sldMk cId="1717676060" sldId="3042"/>
            <ac:spMk id="6" creationId="{C6F49076-3032-A5B1-F844-89CACD502959}"/>
          </ac:spMkLst>
        </pc:spChg>
        <pc:spChg chg="add mod">
          <ac:chgData name="Kadri Seeder" userId="2cfc967d-ffe9-4fbf-b108-41b990ecbe1a" providerId="ADAL" clId="{69B7A438-1385-469C-B346-104445E77DE0}" dt="2026-03-19T07:45:17.140" v="300" actId="554"/>
          <ac:spMkLst>
            <pc:docMk/>
            <pc:sldMk cId="1717676060" sldId="3042"/>
            <ac:spMk id="17" creationId="{4334AFC0-BC1B-C031-1FBA-B0DBD4463A69}"/>
          </ac:spMkLst>
        </pc:spChg>
        <pc:spChg chg="add mod">
          <ac:chgData name="Kadri Seeder" userId="2cfc967d-ffe9-4fbf-b108-41b990ecbe1a" providerId="ADAL" clId="{69B7A438-1385-469C-B346-104445E77DE0}" dt="2026-03-19T07:45:17.140" v="300" actId="554"/>
          <ac:spMkLst>
            <pc:docMk/>
            <pc:sldMk cId="1717676060" sldId="3042"/>
            <ac:spMk id="20" creationId="{6988EC9A-0311-885C-7238-509028C1D7D6}"/>
          </ac:spMkLst>
        </pc:spChg>
        <pc:spChg chg="add del mod">
          <ac:chgData name="Kadri Seeder" userId="2cfc967d-ffe9-4fbf-b108-41b990ecbe1a" providerId="ADAL" clId="{69B7A438-1385-469C-B346-104445E77DE0}" dt="2026-03-19T07:36:23.775" v="293" actId="478"/>
          <ac:spMkLst>
            <pc:docMk/>
            <pc:sldMk cId="1717676060" sldId="3042"/>
            <ac:spMk id="21" creationId="{760AD379-FE56-BE15-B180-D7CD4CC69C0F}"/>
          </ac:spMkLst>
        </pc:spChg>
        <pc:spChg chg="mod">
          <ac:chgData name="Kadri Seeder" userId="2cfc967d-ffe9-4fbf-b108-41b990ecbe1a" providerId="ADAL" clId="{69B7A438-1385-469C-B346-104445E77DE0}" dt="2026-03-19T07:48:33.451" v="301" actId="20577"/>
          <ac:spMkLst>
            <pc:docMk/>
            <pc:sldMk cId="1717676060" sldId="3042"/>
            <ac:spMk id="26" creationId="{F371CC09-4787-2722-2C56-5838B8AC8A64}"/>
          </ac:spMkLst>
        </pc:spChg>
      </pc:sldChg>
      <pc:sldChg chg="addSp modSp new del">
        <pc:chgData name="Kadri Seeder" userId="2cfc967d-ffe9-4fbf-b108-41b990ecbe1a" providerId="ADAL" clId="{69B7A438-1385-469C-B346-104445E77DE0}" dt="2026-03-18T18:57:04.209" v="3" actId="47"/>
        <pc:sldMkLst>
          <pc:docMk/>
          <pc:sldMk cId="2585486806" sldId="3043"/>
        </pc:sldMkLst>
        <pc:spChg chg="add mod">
          <ac:chgData name="Kadri Seeder" userId="2cfc967d-ffe9-4fbf-b108-41b990ecbe1a" providerId="ADAL" clId="{69B7A438-1385-469C-B346-104445E77DE0}" dt="2026-03-18T18:56:45.334" v="1"/>
          <ac:spMkLst>
            <pc:docMk/>
            <pc:sldMk cId="2585486806" sldId="3043"/>
            <ac:spMk id="2" creationId="{CDF2C310-51AA-D4E8-A582-BFA07FEF9963}"/>
          </ac:spMkLst>
        </pc:spChg>
      </pc:sldChg>
      <pc:sldChg chg="add del">
        <pc:chgData name="Kadri Seeder" userId="2cfc967d-ffe9-4fbf-b108-41b990ecbe1a" providerId="ADAL" clId="{69B7A438-1385-469C-B346-104445E77DE0}" dt="2026-03-18T18:58:53.109" v="20" actId="47"/>
        <pc:sldMkLst>
          <pc:docMk/>
          <pc:sldMk cId="189046371" sldId="3087"/>
        </pc:sldMkLst>
      </pc:sldChg>
      <pc:sldChg chg="addSp modSp new mod">
        <pc:chgData name="Kadri Seeder" userId="2cfc967d-ffe9-4fbf-b108-41b990ecbe1a" providerId="ADAL" clId="{69B7A438-1385-469C-B346-104445E77DE0}" dt="2026-03-18T18:58:07.538" v="19" actId="14100"/>
        <pc:sldMkLst>
          <pc:docMk/>
          <pc:sldMk cId="3949622980" sldId="3088"/>
        </pc:sldMkLst>
        <pc:spChg chg="add mod ord">
          <ac:chgData name="Kadri Seeder" userId="2cfc967d-ffe9-4fbf-b108-41b990ecbe1a" providerId="ADAL" clId="{69B7A438-1385-469C-B346-104445E77DE0}" dt="2026-03-18T18:57:46.011" v="13" actId="2085"/>
          <ac:spMkLst>
            <pc:docMk/>
            <pc:sldMk cId="3949622980" sldId="3088"/>
            <ac:spMk id="3" creationId="{57BD6E3B-A180-BCF8-17AF-2F51A2DA0A47}"/>
          </ac:spMkLst>
        </pc:spChg>
        <pc:picChg chg="add mod">
          <ac:chgData name="Kadri Seeder" userId="2cfc967d-ffe9-4fbf-b108-41b990ecbe1a" providerId="ADAL" clId="{69B7A438-1385-469C-B346-104445E77DE0}" dt="2026-03-18T18:58:07.538" v="19" actId="14100"/>
          <ac:picMkLst>
            <pc:docMk/>
            <pc:sldMk cId="3949622980" sldId="3088"/>
            <ac:picMk id="2" creationId="{2484FD38-F126-395D-B12A-8FA85A90BD00}"/>
          </ac:picMkLst>
        </pc:picChg>
      </pc:sldChg>
      <pc:sldChg chg="addSp modSp new del mod">
        <pc:chgData name="Kadri Seeder" userId="2cfc967d-ffe9-4fbf-b108-41b990ecbe1a" providerId="ADAL" clId="{69B7A438-1385-469C-B346-104445E77DE0}" dt="2026-03-19T07:34:42.912" v="251" actId="47"/>
        <pc:sldMkLst>
          <pc:docMk/>
          <pc:sldMk cId="3898010824" sldId="3089"/>
        </pc:sldMkLst>
        <pc:graphicFrameChg chg="add mod">
          <ac:chgData name="Kadri Seeder" userId="2cfc967d-ffe9-4fbf-b108-41b990ecbe1a" providerId="ADAL" clId="{69B7A438-1385-469C-B346-104445E77DE0}" dt="2026-03-19T07:33:21.505" v="249" actId="255"/>
          <ac:graphicFrameMkLst>
            <pc:docMk/>
            <pc:sldMk cId="3898010824" sldId="3089"/>
            <ac:graphicFrameMk id="4" creationId="{485EE0CD-D907-938B-3102-7E7C164E29F6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Keskmine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Sheet1!$A$2:$A$24</c:f>
              <c:strCache>
                <c:ptCount val="23"/>
                <c:pt idx="0">
                  <c:v>2021 I kv</c:v>
                </c:pt>
                <c:pt idx="1">
                  <c:v>II kv 21</c:v>
                </c:pt>
                <c:pt idx="2">
                  <c:v>III kv 21</c:v>
                </c:pt>
                <c:pt idx="3">
                  <c:v>IV kv 21</c:v>
                </c:pt>
                <c:pt idx="4">
                  <c:v>2022 I kv</c:v>
                </c:pt>
                <c:pt idx="5">
                  <c:v>II kv 22</c:v>
                </c:pt>
                <c:pt idx="6">
                  <c:v>III kv 22</c:v>
                </c:pt>
                <c:pt idx="7">
                  <c:v>IV kv 22</c:v>
                </c:pt>
                <c:pt idx="8">
                  <c:v>2023 I kv</c:v>
                </c:pt>
                <c:pt idx="9">
                  <c:v>II kv 23</c:v>
                </c:pt>
                <c:pt idx="10">
                  <c:v>III kv 23</c:v>
                </c:pt>
                <c:pt idx="11">
                  <c:v>IV kv 23</c:v>
                </c:pt>
                <c:pt idx="12">
                  <c:v>2024 I kv</c:v>
                </c:pt>
                <c:pt idx="13">
                  <c:v>II kv 24</c:v>
                </c:pt>
                <c:pt idx="14">
                  <c:v>III kv 24</c:v>
                </c:pt>
                <c:pt idx="15">
                  <c:v>IV kv 24</c:v>
                </c:pt>
                <c:pt idx="16">
                  <c:v>2025 I kv</c:v>
                </c:pt>
                <c:pt idx="17">
                  <c:v>II kv 25</c:v>
                </c:pt>
                <c:pt idx="18">
                  <c:v>III kv 25</c:v>
                </c:pt>
                <c:pt idx="19">
                  <c:v>IV kv 25</c:v>
                </c:pt>
                <c:pt idx="20">
                  <c:v>2026. a</c:v>
                </c:pt>
                <c:pt idx="21">
                  <c:v>2027. a</c:v>
                </c:pt>
                <c:pt idx="22">
                  <c:v>2028. a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1406</c:v>
                </c:pt>
                <c:pt idx="1">
                  <c:v>1476</c:v>
                </c:pt>
                <c:pt idx="2">
                  <c:v>1463</c:v>
                </c:pt>
                <c:pt idx="3">
                  <c:v>1548</c:v>
                </c:pt>
                <c:pt idx="4">
                  <c:v>1536</c:v>
                </c:pt>
                <c:pt idx="5">
                  <c:v>1667</c:v>
                </c:pt>
                <c:pt idx="6">
                  <c:v>1641</c:v>
                </c:pt>
                <c:pt idx="7">
                  <c:v>1735</c:v>
                </c:pt>
                <c:pt idx="8">
                  <c:v>1741</c:v>
                </c:pt>
                <c:pt idx="9">
                  <c:v>1873</c:v>
                </c:pt>
                <c:pt idx="10">
                  <c:v>1812</c:v>
                </c:pt>
                <c:pt idx="11">
                  <c:v>1904</c:v>
                </c:pt>
                <c:pt idx="12">
                  <c:v>1894</c:v>
                </c:pt>
                <c:pt idx="13">
                  <c:v>2007</c:v>
                </c:pt>
                <c:pt idx="14">
                  <c:v>1959</c:v>
                </c:pt>
                <c:pt idx="15">
                  <c:v>2062</c:v>
                </c:pt>
                <c:pt idx="16">
                  <c:v>2011</c:v>
                </c:pt>
                <c:pt idx="17">
                  <c:v>2126</c:v>
                </c:pt>
                <c:pt idx="18">
                  <c:v>2075</c:v>
                </c:pt>
                <c:pt idx="19">
                  <c:v>2155</c:v>
                </c:pt>
                <c:pt idx="20">
                  <c:v>2210</c:v>
                </c:pt>
                <c:pt idx="21">
                  <c:v>2321</c:v>
                </c:pt>
                <c:pt idx="22">
                  <c:v>2435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7-4CE2-A92B-D7C955C44C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Mediaan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Sheet1!$A$2:$A$24</c:f>
              <c:strCache>
                <c:ptCount val="23"/>
                <c:pt idx="0">
                  <c:v>2021 I kv</c:v>
                </c:pt>
                <c:pt idx="1">
                  <c:v>II kv 21</c:v>
                </c:pt>
                <c:pt idx="2">
                  <c:v>III kv 21</c:v>
                </c:pt>
                <c:pt idx="3">
                  <c:v>IV kv 21</c:v>
                </c:pt>
                <c:pt idx="4">
                  <c:v>2022 I kv</c:v>
                </c:pt>
                <c:pt idx="5">
                  <c:v>II kv 22</c:v>
                </c:pt>
                <c:pt idx="6">
                  <c:v>III kv 22</c:v>
                </c:pt>
                <c:pt idx="7">
                  <c:v>IV kv 22</c:v>
                </c:pt>
                <c:pt idx="8">
                  <c:v>2023 I kv</c:v>
                </c:pt>
                <c:pt idx="9">
                  <c:v>II kv 23</c:v>
                </c:pt>
                <c:pt idx="10">
                  <c:v>III kv 23</c:v>
                </c:pt>
                <c:pt idx="11">
                  <c:v>IV kv 23</c:v>
                </c:pt>
                <c:pt idx="12">
                  <c:v>2024 I kv</c:v>
                </c:pt>
                <c:pt idx="13">
                  <c:v>II kv 24</c:v>
                </c:pt>
                <c:pt idx="14">
                  <c:v>III kv 24</c:v>
                </c:pt>
                <c:pt idx="15">
                  <c:v>IV kv 24</c:v>
                </c:pt>
                <c:pt idx="16">
                  <c:v>2025 I kv</c:v>
                </c:pt>
                <c:pt idx="17">
                  <c:v>II kv 25</c:v>
                </c:pt>
                <c:pt idx="18">
                  <c:v>III kv 25</c:v>
                </c:pt>
                <c:pt idx="19">
                  <c:v>IV kv 25</c:v>
                </c:pt>
                <c:pt idx="20">
                  <c:v>2026. a</c:v>
                </c:pt>
                <c:pt idx="21">
                  <c:v>2027. a</c:v>
                </c:pt>
                <c:pt idx="22">
                  <c:v>2028. a</c:v>
                </c:pt>
              </c:strCache>
            </c:str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1158</c:v>
                </c:pt>
                <c:pt idx="1">
                  <c:v>1199</c:v>
                </c:pt>
                <c:pt idx="2">
                  <c:v>1200</c:v>
                </c:pt>
                <c:pt idx="3">
                  <c:v>1270</c:v>
                </c:pt>
                <c:pt idx="4">
                  <c:v>1240</c:v>
                </c:pt>
                <c:pt idx="5">
                  <c:v>1354</c:v>
                </c:pt>
                <c:pt idx="6">
                  <c:v>1349</c:v>
                </c:pt>
                <c:pt idx="7">
                  <c:v>1429</c:v>
                </c:pt>
                <c:pt idx="8">
                  <c:v>1424</c:v>
                </c:pt>
                <c:pt idx="9">
                  <c:v>1524</c:v>
                </c:pt>
                <c:pt idx="10">
                  <c:v>1500</c:v>
                </c:pt>
                <c:pt idx="11">
                  <c:v>1578</c:v>
                </c:pt>
                <c:pt idx="12">
                  <c:v>1553</c:v>
                </c:pt>
                <c:pt idx="13">
                  <c:v>1641</c:v>
                </c:pt>
                <c:pt idx="14">
                  <c:v>1620</c:v>
                </c:pt>
                <c:pt idx="15">
                  <c:v>1699</c:v>
                </c:pt>
                <c:pt idx="16">
                  <c:v>1649</c:v>
                </c:pt>
                <c:pt idx="17">
                  <c:v>1734</c:v>
                </c:pt>
                <c:pt idx="18">
                  <c:v>1722</c:v>
                </c:pt>
                <c:pt idx="19">
                  <c:v>1792</c:v>
                </c:pt>
                <c:pt idx="20">
                  <c:v>1820</c:v>
                </c:pt>
                <c:pt idx="21">
                  <c:v>1918</c:v>
                </c:pt>
                <c:pt idx="22">
                  <c:v>2018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A7-4CE2-A92B-D7C955C44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6583512"/>
        <c:axId val="41658279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Keskmise muutus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2021 I kv</c:v>
                </c:pt>
                <c:pt idx="1">
                  <c:v>II kv 21</c:v>
                </c:pt>
                <c:pt idx="2">
                  <c:v>III kv 21</c:v>
                </c:pt>
                <c:pt idx="3">
                  <c:v>IV kv 21</c:v>
                </c:pt>
                <c:pt idx="4">
                  <c:v>2022 I kv</c:v>
                </c:pt>
                <c:pt idx="5">
                  <c:v>II kv 22</c:v>
                </c:pt>
                <c:pt idx="6">
                  <c:v>III kv 22</c:v>
                </c:pt>
                <c:pt idx="7">
                  <c:v>IV kv 22</c:v>
                </c:pt>
                <c:pt idx="8">
                  <c:v>2023 I kv</c:v>
                </c:pt>
                <c:pt idx="9">
                  <c:v>II kv 23</c:v>
                </c:pt>
                <c:pt idx="10">
                  <c:v>III kv 23</c:v>
                </c:pt>
                <c:pt idx="11">
                  <c:v>IV kv 23</c:v>
                </c:pt>
                <c:pt idx="12">
                  <c:v>2024 I kv</c:v>
                </c:pt>
                <c:pt idx="13">
                  <c:v>II kv 24</c:v>
                </c:pt>
                <c:pt idx="14">
                  <c:v>III kv 24</c:v>
                </c:pt>
                <c:pt idx="15">
                  <c:v>IV kv 24</c:v>
                </c:pt>
                <c:pt idx="16">
                  <c:v>2025 I kv</c:v>
                </c:pt>
                <c:pt idx="17">
                  <c:v>II kv 25</c:v>
                </c:pt>
                <c:pt idx="18">
                  <c:v>III kv 25</c:v>
                </c:pt>
                <c:pt idx="19">
                  <c:v>IV kv 25</c:v>
                </c:pt>
                <c:pt idx="20">
                  <c:v>2026. a</c:v>
                </c:pt>
                <c:pt idx="21">
                  <c:v>2027. a</c:v>
                </c:pt>
                <c:pt idx="22">
                  <c:v>2028. a</c:v>
                </c:pt>
              </c:strCache>
            </c:strRef>
          </c:cat>
          <c:val>
            <c:numRef>
              <c:f>Sheet1!$D$2:$D$24</c:f>
              <c:numCache>
                <c:formatCode>General</c:formatCode>
                <c:ptCount val="23"/>
                <c:pt idx="4" formatCode="0.0%">
                  <c:v>9.1999999999999998E-2</c:v>
                </c:pt>
                <c:pt idx="5" formatCode="0.0%">
                  <c:v>0.129</c:v>
                </c:pt>
                <c:pt idx="6" formatCode="0.0%">
                  <c:v>0.122</c:v>
                </c:pt>
                <c:pt idx="7" formatCode="0.0%">
                  <c:v>0.121</c:v>
                </c:pt>
                <c:pt idx="8" formatCode="0.0%">
                  <c:v>0.13300000000000001</c:v>
                </c:pt>
                <c:pt idx="9" formatCode="0.0%">
                  <c:v>0.124</c:v>
                </c:pt>
                <c:pt idx="10" formatCode="0.0%">
                  <c:v>0.104</c:v>
                </c:pt>
                <c:pt idx="11" formatCode="0.0%">
                  <c:v>9.7000000000000003E-2</c:v>
                </c:pt>
                <c:pt idx="12" formatCode="0.0%">
                  <c:v>8.7999999999999995E-2</c:v>
                </c:pt>
                <c:pt idx="13" formatCode="0.0%">
                  <c:v>7.1999999999999995E-2</c:v>
                </c:pt>
                <c:pt idx="14" formatCode="0.0%">
                  <c:v>8.1000000000000003E-2</c:v>
                </c:pt>
                <c:pt idx="15" formatCode="0.0%">
                  <c:v>8.3000000000000004E-2</c:v>
                </c:pt>
                <c:pt idx="16" formatCode="0.0%">
                  <c:v>6.2E-2</c:v>
                </c:pt>
                <c:pt idx="17" formatCode="0.0%">
                  <c:v>5.8999999999999997E-2</c:v>
                </c:pt>
                <c:pt idx="18" formatCode="0.0%">
                  <c:v>5.8999999999999997E-2</c:v>
                </c:pt>
                <c:pt idx="19" formatCode="0.0%">
                  <c:v>4.4999999999999998E-2</c:v>
                </c:pt>
                <c:pt idx="20" formatCode="0.0%">
                  <c:v>5.3999999999999999E-2</c:v>
                </c:pt>
                <c:pt idx="21" formatCode="0.0%">
                  <c:v>0.05</c:v>
                </c:pt>
                <c:pt idx="22" formatCode="0.0%">
                  <c:v>4.9000000000000002E-2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07A7-4CE2-A92B-D7C955C44C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Mediaani muutus</c:v>
                </c:pt>
              </c:strCache>
            </c:strRef>
          </c:tx>
          <c:spPr>
            <a:ln w="28575" cap="rnd">
              <a:solidFill>
                <a:srgbClr val="FF7110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2021 I kv</c:v>
                </c:pt>
                <c:pt idx="1">
                  <c:v>II kv 21</c:v>
                </c:pt>
                <c:pt idx="2">
                  <c:v>III kv 21</c:v>
                </c:pt>
                <c:pt idx="3">
                  <c:v>IV kv 21</c:v>
                </c:pt>
                <c:pt idx="4">
                  <c:v>2022 I kv</c:v>
                </c:pt>
                <c:pt idx="5">
                  <c:v>II kv 22</c:v>
                </c:pt>
                <c:pt idx="6">
                  <c:v>III kv 22</c:v>
                </c:pt>
                <c:pt idx="7">
                  <c:v>IV kv 22</c:v>
                </c:pt>
                <c:pt idx="8">
                  <c:v>2023 I kv</c:v>
                </c:pt>
                <c:pt idx="9">
                  <c:v>II kv 23</c:v>
                </c:pt>
                <c:pt idx="10">
                  <c:v>III kv 23</c:v>
                </c:pt>
                <c:pt idx="11">
                  <c:v>IV kv 23</c:v>
                </c:pt>
                <c:pt idx="12">
                  <c:v>2024 I kv</c:v>
                </c:pt>
                <c:pt idx="13">
                  <c:v>II kv 24</c:v>
                </c:pt>
                <c:pt idx="14">
                  <c:v>III kv 24</c:v>
                </c:pt>
                <c:pt idx="15">
                  <c:v>IV kv 24</c:v>
                </c:pt>
                <c:pt idx="16">
                  <c:v>2025 I kv</c:v>
                </c:pt>
                <c:pt idx="17">
                  <c:v>II kv 25</c:v>
                </c:pt>
                <c:pt idx="18">
                  <c:v>III kv 25</c:v>
                </c:pt>
                <c:pt idx="19">
                  <c:v>IV kv 25</c:v>
                </c:pt>
                <c:pt idx="20">
                  <c:v>2026. a</c:v>
                </c:pt>
                <c:pt idx="21">
                  <c:v>2027. a</c:v>
                </c:pt>
                <c:pt idx="22">
                  <c:v>2028. a</c:v>
                </c:pt>
              </c:strCache>
            </c:strRef>
          </c:cat>
          <c:val>
            <c:numRef>
              <c:f>Sheet1!$E$2:$E$24</c:f>
              <c:numCache>
                <c:formatCode>General</c:formatCode>
                <c:ptCount val="23"/>
                <c:pt idx="4" formatCode="0.0%">
                  <c:v>7.0999999999999994E-2</c:v>
                </c:pt>
                <c:pt idx="5" formatCode="0.0%">
                  <c:v>0.129</c:v>
                </c:pt>
                <c:pt idx="6" formatCode="0.0%">
                  <c:v>0.124</c:v>
                </c:pt>
                <c:pt idx="7" formatCode="0.0%">
                  <c:v>0.125</c:v>
                </c:pt>
                <c:pt idx="8" formatCode="0.0%">
                  <c:v>0.14799999999999999</c:v>
                </c:pt>
                <c:pt idx="9" formatCode="0.0%">
                  <c:v>0.126</c:v>
                </c:pt>
                <c:pt idx="10" formatCode="0.0%">
                  <c:v>0.112</c:v>
                </c:pt>
                <c:pt idx="11" formatCode="0.0%">
                  <c:v>0.104</c:v>
                </c:pt>
                <c:pt idx="12" formatCode="0.0%">
                  <c:v>9.0999999999999998E-2</c:v>
                </c:pt>
                <c:pt idx="13" formatCode="0.0%">
                  <c:v>7.6999999999999999E-2</c:v>
                </c:pt>
                <c:pt idx="14" formatCode="0.0%">
                  <c:v>0.08</c:v>
                </c:pt>
                <c:pt idx="15" formatCode="0.0%">
                  <c:v>7.6999999999999999E-2</c:v>
                </c:pt>
                <c:pt idx="16" formatCode="0.0%">
                  <c:v>6.2E-2</c:v>
                </c:pt>
                <c:pt idx="17" formatCode="0.0%">
                  <c:v>5.7000000000000002E-2</c:v>
                </c:pt>
                <c:pt idx="18" formatCode="0.0%">
                  <c:v>6.3E-2</c:v>
                </c:pt>
                <c:pt idx="19" formatCode="0.0%">
                  <c:v>5.5E-2</c:v>
                </c:pt>
                <c:pt idx="20" formatCode="0.0%">
                  <c:v>5.5E-2</c:v>
                </c:pt>
                <c:pt idx="21" formatCode="0.0%">
                  <c:v>5.4000000000000006E-2</c:v>
                </c:pt>
                <c:pt idx="22" formatCode="0.0%">
                  <c:v>5.1999999999999998E-2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07A7-4CE2-A92B-D7C955C44C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Hindade muutus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solidFill>
                <a:schemeClr val="accent5">
                  <a:alpha val="64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Sheet1!$A$2:$A$24</c:f>
              <c:strCache>
                <c:ptCount val="23"/>
                <c:pt idx="0">
                  <c:v>2021 I kv</c:v>
                </c:pt>
                <c:pt idx="1">
                  <c:v>II kv 21</c:v>
                </c:pt>
                <c:pt idx="2">
                  <c:v>III kv 21</c:v>
                </c:pt>
                <c:pt idx="3">
                  <c:v>IV kv 21</c:v>
                </c:pt>
                <c:pt idx="4">
                  <c:v>2022 I kv</c:v>
                </c:pt>
                <c:pt idx="5">
                  <c:v>II kv 22</c:v>
                </c:pt>
                <c:pt idx="6">
                  <c:v>III kv 22</c:v>
                </c:pt>
                <c:pt idx="7">
                  <c:v>IV kv 22</c:v>
                </c:pt>
                <c:pt idx="8">
                  <c:v>2023 I kv</c:v>
                </c:pt>
                <c:pt idx="9">
                  <c:v>II kv 23</c:v>
                </c:pt>
                <c:pt idx="10">
                  <c:v>III kv 23</c:v>
                </c:pt>
                <c:pt idx="11">
                  <c:v>IV kv 23</c:v>
                </c:pt>
                <c:pt idx="12">
                  <c:v>2024 I kv</c:v>
                </c:pt>
                <c:pt idx="13">
                  <c:v>II kv 24</c:v>
                </c:pt>
                <c:pt idx="14">
                  <c:v>III kv 24</c:v>
                </c:pt>
                <c:pt idx="15">
                  <c:v>IV kv 24</c:v>
                </c:pt>
                <c:pt idx="16">
                  <c:v>2025 I kv</c:v>
                </c:pt>
                <c:pt idx="17">
                  <c:v>II kv 25</c:v>
                </c:pt>
                <c:pt idx="18">
                  <c:v>III kv 25</c:v>
                </c:pt>
                <c:pt idx="19">
                  <c:v>IV kv 25</c:v>
                </c:pt>
                <c:pt idx="20">
                  <c:v>2026. a</c:v>
                </c:pt>
                <c:pt idx="21">
                  <c:v>2027. a</c:v>
                </c:pt>
                <c:pt idx="22">
                  <c:v>2028. a</c:v>
                </c:pt>
              </c:strCache>
            </c:strRef>
          </c:cat>
          <c:val>
            <c:numRef>
              <c:f>Sheet1!$F$2:$F$24</c:f>
              <c:numCache>
                <c:formatCode>General</c:formatCode>
                <c:ptCount val="23"/>
                <c:pt idx="11" formatCode="0.0%">
                  <c:v>9.1999999999999998E-2</c:v>
                </c:pt>
                <c:pt idx="15" formatCode="0.0%">
                  <c:v>3.5000000000000003E-2</c:v>
                </c:pt>
                <c:pt idx="19" formatCode="0.0%">
                  <c:v>4.9000000000000002E-2</c:v>
                </c:pt>
                <c:pt idx="20" formatCode="0.0%">
                  <c:v>2.9000000000000001E-2</c:v>
                </c:pt>
                <c:pt idx="21" formatCode="0.0%">
                  <c:v>2.4E-2</c:v>
                </c:pt>
                <c:pt idx="22" formatCode="0.0%">
                  <c:v>2.7999999999999997E-2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7A7-4CE2-A92B-D7C955C44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3408256"/>
        <c:axId val="483407896"/>
      </c:lineChart>
      <c:catAx>
        <c:axId val="41658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2792"/>
        <c:crosses val="autoZero"/>
        <c:auto val="1"/>
        <c:lblAlgn val="ctr"/>
        <c:lblOffset val="100"/>
        <c:noMultiLvlLbl val="0"/>
      </c:catAx>
      <c:valAx>
        <c:axId val="416582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3512"/>
        <c:crosses val="autoZero"/>
        <c:crossBetween val="between"/>
      </c:valAx>
      <c:valAx>
        <c:axId val="483407896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83408256"/>
        <c:crosses val="max"/>
        <c:crossBetween val="between"/>
      </c:valAx>
      <c:catAx>
        <c:axId val="483408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3407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652216119220338E-2"/>
          <c:y val="0.12088128543646649"/>
          <c:w val="0.87334115636386811"/>
          <c:h val="0.8734461999958907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Hõivatud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softEdge rad="0"/>
            </a:effectLst>
          </c:spPr>
          <c:invertIfNegative val="0"/>
          <c:cat>
            <c:strRef>
              <c:f>Sheet1!$A$2:$A$20</c:f>
              <c:strCache>
                <c:ptCount val="19"/>
                <c:pt idx="0">
                  <c:v>2022 I kvartal</c:v>
                </c:pt>
                <c:pt idx="1">
                  <c:v>2022 II kvartal</c:v>
                </c:pt>
                <c:pt idx="2">
                  <c:v>2022 III kvartal</c:v>
                </c:pt>
                <c:pt idx="3">
                  <c:v>2022 IV kvartal</c:v>
                </c:pt>
                <c:pt idx="4">
                  <c:v>2023 I kvartal</c:v>
                </c:pt>
                <c:pt idx="5">
                  <c:v>2023 II kvartal</c:v>
                </c:pt>
                <c:pt idx="6">
                  <c:v>2023 III kvartal</c:v>
                </c:pt>
                <c:pt idx="7">
                  <c:v>2023 IV kvartal</c:v>
                </c:pt>
                <c:pt idx="8">
                  <c:v>2024 I kvartal</c:v>
                </c:pt>
                <c:pt idx="9">
                  <c:v>2024 II kvartal</c:v>
                </c:pt>
                <c:pt idx="10">
                  <c:v>2024 III kvartal</c:v>
                </c:pt>
                <c:pt idx="11">
                  <c:v>2024 IV kvartal</c:v>
                </c:pt>
                <c:pt idx="12">
                  <c:v>2025 I kvartal</c:v>
                </c:pt>
                <c:pt idx="13">
                  <c:v>2025 II kvartal</c:v>
                </c:pt>
                <c:pt idx="14">
                  <c:v>2025 III kvartal</c:v>
                </c:pt>
                <c:pt idx="15">
                  <c:v>2025 IV kvartal</c:v>
                </c:pt>
                <c:pt idx="16">
                  <c:v>2026. a</c:v>
                </c:pt>
                <c:pt idx="17">
                  <c:v>2027. a</c:v>
                </c:pt>
                <c:pt idx="18">
                  <c:v>2028. a</c:v>
                </c:pt>
              </c:strCache>
            </c:strRef>
          </c:cat>
          <c:val>
            <c:numRef>
              <c:f>Sheet1!$B$2:$B$20</c:f>
              <c:numCache>
                <c:formatCode>0.0</c:formatCode>
                <c:ptCount val="19"/>
                <c:pt idx="0">
                  <c:v>675.3</c:v>
                </c:pt>
                <c:pt idx="1">
                  <c:v>673.5</c:v>
                </c:pt>
                <c:pt idx="2">
                  <c:v>680.1</c:v>
                </c:pt>
                <c:pt idx="3">
                  <c:v>680.6</c:v>
                </c:pt>
                <c:pt idx="4">
                  <c:v>696.6</c:v>
                </c:pt>
                <c:pt idx="5">
                  <c:v>694.8</c:v>
                </c:pt>
                <c:pt idx="6">
                  <c:v>693.7</c:v>
                </c:pt>
                <c:pt idx="7">
                  <c:v>693.4</c:v>
                </c:pt>
                <c:pt idx="8">
                  <c:v>693.3</c:v>
                </c:pt>
                <c:pt idx="9">
                  <c:v>706.5</c:v>
                </c:pt>
                <c:pt idx="10">
                  <c:v>700</c:v>
                </c:pt>
                <c:pt idx="11">
                  <c:v>694.8</c:v>
                </c:pt>
                <c:pt idx="12">
                  <c:v>681.6</c:v>
                </c:pt>
                <c:pt idx="13">
                  <c:v>697.3</c:v>
                </c:pt>
                <c:pt idx="14">
                  <c:v>705.1</c:v>
                </c:pt>
                <c:pt idx="15">
                  <c:v>688.6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1-4042-85E7-53D00D753F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Töötud</c:v>
                </c:pt>
              </c:strCache>
            </c:strRef>
          </c:tx>
          <c:spPr>
            <a:solidFill>
              <a:schemeClr val="accent2"/>
            </a:solidFill>
            <a:ln w="9525"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2022 I kvartal</c:v>
                </c:pt>
                <c:pt idx="1">
                  <c:v>2022 II kvartal</c:v>
                </c:pt>
                <c:pt idx="2">
                  <c:v>2022 III kvartal</c:v>
                </c:pt>
                <c:pt idx="3">
                  <c:v>2022 IV kvartal</c:v>
                </c:pt>
                <c:pt idx="4">
                  <c:v>2023 I kvartal</c:v>
                </c:pt>
                <c:pt idx="5">
                  <c:v>2023 II kvartal</c:v>
                </c:pt>
                <c:pt idx="6">
                  <c:v>2023 III kvartal</c:v>
                </c:pt>
                <c:pt idx="7">
                  <c:v>2023 IV kvartal</c:v>
                </c:pt>
                <c:pt idx="8">
                  <c:v>2024 I kvartal</c:v>
                </c:pt>
                <c:pt idx="9">
                  <c:v>2024 II kvartal</c:v>
                </c:pt>
                <c:pt idx="10">
                  <c:v>2024 III kvartal</c:v>
                </c:pt>
                <c:pt idx="11">
                  <c:v>2024 IV kvartal</c:v>
                </c:pt>
                <c:pt idx="12">
                  <c:v>2025 I kvartal</c:v>
                </c:pt>
                <c:pt idx="13">
                  <c:v>2025 II kvartal</c:v>
                </c:pt>
                <c:pt idx="14">
                  <c:v>2025 III kvartal</c:v>
                </c:pt>
                <c:pt idx="15">
                  <c:v>2025 IV kvartal</c:v>
                </c:pt>
                <c:pt idx="16">
                  <c:v>2026. a</c:v>
                </c:pt>
                <c:pt idx="17">
                  <c:v>2027. a</c:v>
                </c:pt>
                <c:pt idx="18">
                  <c:v>2028. a</c:v>
                </c:pt>
              </c:strCache>
            </c:strRef>
          </c:cat>
          <c:val>
            <c:numRef>
              <c:f>Sheet1!$C$2:$C$20</c:f>
              <c:numCache>
                <c:formatCode>0.0</c:formatCode>
                <c:ptCount val="19"/>
                <c:pt idx="0">
                  <c:v>39.6</c:v>
                </c:pt>
                <c:pt idx="1">
                  <c:v>41.7</c:v>
                </c:pt>
                <c:pt idx="2">
                  <c:v>40.6</c:v>
                </c:pt>
                <c:pt idx="3">
                  <c:v>38.799999999999997</c:v>
                </c:pt>
                <c:pt idx="4">
                  <c:v>39.1</c:v>
                </c:pt>
                <c:pt idx="5">
                  <c:v>50.2</c:v>
                </c:pt>
                <c:pt idx="6">
                  <c:v>54.8</c:v>
                </c:pt>
                <c:pt idx="7">
                  <c:v>46.6</c:v>
                </c:pt>
                <c:pt idx="8">
                  <c:v>58.9</c:v>
                </c:pt>
                <c:pt idx="9">
                  <c:v>57.8</c:v>
                </c:pt>
                <c:pt idx="10">
                  <c:v>56.3</c:v>
                </c:pt>
                <c:pt idx="11">
                  <c:v>55.3</c:v>
                </c:pt>
                <c:pt idx="12">
                  <c:v>64.2</c:v>
                </c:pt>
                <c:pt idx="13">
                  <c:v>59.2</c:v>
                </c:pt>
                <c:pt idx="14">
                  <c:v>54.2</c:v>
                </c:pt>
                <c:pt idx="15">
                  <c:v>47.1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C1-4042-85E7-53D00D753F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Mitteaktiivsed</c:v>
                </c:pt>
              </c:strCache>
            </c:strRef>
          </c:tx>
          <c:spPr>
            <a:solidFill>
              <a:srgbClr val="46B395">
                <a:alpha val="74000"/>
              </a:srgb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2022 I kvartal</c:v>
                </c:pt>
                <c:pt idx="1">
                  <c:v>2022 II kvartal</c:v>
                </c:pt>
                <c:pt idx="2">
                  <c:v>2022 III kvartal</c:v>
                </c:pt>
                <c:pt idx="3">
                  <c:v>2022 IV kvartal</c:v>
                </c:pt>
                <c:pt idx="4">
                  <c:v>2023 I kvartal</c:v>
                </c:pt>
                <c:pt idx="5">
                  <c:v>2023 II kvartal</c:v>
                </c:pt>
                <c:pt idx="6">
                  <c:v>2023 III kvartal</c:v>
                </c:pt>
                <c:pt idx="7">
                  <c:v>2023 IV kvartal</c:v>
                </c:pt>
                <c:pt idx="8">
                  <c:v>2024 I kvartal</c:v>
                </c:pt>
                <c:pt idx="9">
                  <c:v>2024 II kvartal</c:v>
                </c:pt>
                <c:pt idx="10">
                  <c:v>2024 III kvartal</c:v>
                </c:pt>
                <c:pt idx="11">
                  <c:v>2024 IV kvartal</c:v>
                </c:pt>
                <c:pt idx="12">
                  <c:v>2025 I kvartal</c:v>
                </c:pt>
                <c:pt idx="13">
                  <c:v>2025 II kvartal</c:v>
                </c:pt>
                <c:pt idx="14">
                  <c:v>2025 III kvartal</c:v>
                </c:pt>
                <c:pt idx="15">
                  <c:v>2025 IV kvartal</c:v>
                </c:pt>
                <c:pt idx="16">
                  <c:v>2026. a</c:v>
                </c:pt>
                <c:pt idx="17">
                  <c:v>2027. a</c:v>
                </c:pt>
                <c:pt idx="18">
                  <c:v>2028. a</c:v>
                </c:pt>
              </c:strCache>
            </c:strRef>
          </c:cat>
          <c:val>
            <c:numRef>
              <c:f>Sheet1!$D$2:$D$20</c:f>
              <c:numCache>
                <c:formatCode>0.0</c:formatCode>
                <c:ptCount val="19"/>
                <c:pt idx="0">
                  <c:v>263.5</c:v>
                </c:pt>
                <c:pt idx="1">
                  <c:v>263.2</c:v>
                </c:pt>
                <c:pt idx="2">
                  <c:v>257.60000000000002</c:v>
                </c:pt>
                <c:pt idx="3">
                  <c:v>259</c:v>
                </c:pt>
                <c:pt idx="4">
                  <c:v>268.39999999999998</c:v>
                </c:pt>
                <c:pt idx="5">
                  <c:v>259</c:v>
                </c:pt>
                <c:pt idx="6">
                  <c:v>255.6</c:v>
                </c:pt>
                <c:pt idx="7">
                  <c:v>264</c:v>
                </c:pt>
                <c:pt idx="8">
                  <c:v>261.5</c:v>
                </c:pt>
                <c:pt idx="9">
                  <c:v>249.4</c:v>
                </c:pt>
                <c:pt idx="10">
                  <c:v>257.3</c:v>
                </c:pt>
                <c:pt idx="11">
                  <c:v>263.60000000000002</c:v>
                </c:pt>
                <c:pt idx="12">
                  <c:v>265.8</c:v>
                </c:pt>
                <c:pt idx="13">
                  <c:v>255.2</c:v>
                </c:pt>
                <c:pt idx="14">
                  <c:v>252.4</c:v>
                </c:pt>
                <c:pt idx="15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C1-4042-85E7-53D00D753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583512"/>
        <c:axId val="416582792"/>
      </c:bar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Töötuse määr, %</c:v>
                </c:pt>
              </c:strCache>
            </c:strRef>
          </c:tx>
          <c:spPr>
            <a:ln w="28575" cap="rnd">
              <a:solidFill>
                <a:srgbClr val="FF7110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2022 I kvartal</c:v>
                </c:pt>
                <c:pt idx="1">
                  <c:v>2022 II kvartal</c:v>
                </c:pt>
                <c:pt idx="2">
                  <c:v>2022 III kvartal</c:v>
                </c:pt>
                <c:pt idx="3">
                  <c:v>2022 IV kvartal</c:v>
                </c:pt>
                <c:pt idx="4">
                  <c:v>2023 I kvartal</c:v>
                </c:pt>
                <c:pt idx="5">
                  <c:v>2023 II kvartal</c:v>
                </c:pt>
                <c:pt idx="6">
                  <c:v>2023 III kvartal</c:v>
                </c:pt>
                <c:pt idx="7">
                  <c:v>2023 IV kvartal</c:v>
                </c:pt>
                <c:pt idx="8">
                  <c:v>2024 I kvartal</c:v>
                </c:pt>
                <c:pt idx="9">
                  <c:v>2024 II kvartal</c:v>
                </c:pt>
                <c:pt idx="10">
                  <c:v>2024 III kvartal</c:v>
                </c:pt>
                <c:pt idx="11">
                  <c:v>2024 IV kvartal</c:v>
                </c:pt>
                <c:pt idx="12">
                  <c:v>2025 I kvartal</c:v>
                </c:pt>
                <c:pt idx="13">
                  <c:v>2025 II kvartal</c:v>
                </c:pt>
                <c:pt idx="14">
                  <c:v>2025 III kvartal</c:v>
                </c:pt>
                <c:pt idx="15">
                  <c:v>2025 IV kvartal</c:v>
                </c:pt>
                <c:pt idx="16">
                  <c:v>2026. a</c:v>
                </c:pt>
                <c:pt idx="17">
                  <c:v>2027. a</c:v>
                </c:pt>
                <c:pt idx="18">
                  <c:v>2028. a</c:v>
                </c:pt>
              </c:strCache>
            </c:strRef>
          </c:cat>
          <c:val>
            <c:numRef>
              <c:f>Sheet1!$E$2:$E$20</c:f>
              <c:numCache>
                <c:formatCode>0.0%</c:formatCode>
                <c:ptCount val="19"/>
                <c:pt idx="0">
                  <c:v>5.5E-2</c:v>
                </c:pt>
                <c:pt idx="1">
                  <c:v>5.7999999999999996E-2</c:v>
                </c:pt>
                <c:pt idx="2">
                  <c:v>5.5999999999999994E-2</c:v>
                </c:pt>
                <c:pt idx="3">
                  <c:v>5.4000000000000006E-2</c:v>
                </c:pt>
                <c:pt idx="4">
                  <c:v>5.2999999999999999E-2</c:v>
                </c:pt>
                <c:pt idx="5">
                  <c:v>6.7000000000000004E-2</c:v>
                </c:pt>
                <c:pt idx="6">
                  <c:v>7.2999999999999995E-2</c:v>
                </c:pt>
                <c:pt idx="7">
                  <c:v>6.3E-2</c:v>
                </c:pt>
                <c:pt idx="8">
                  <c:v>7.8E-2</c:v>
                </c:pt>
                <c:pt idx="9">
                  <c:v>7.5999999999999998E-2</c:v>
                </c:pt>
                <c:pt idx="10">
                  <c:v>7.400000000000001E-2</c:v>
                </c:pt>
                <c:pt idx="11">
                  <c:v>7.400000000000001E-2</c:v>
                </c:pt>
                <c:pt idx="12">
                  <c:v>8.5999999999999993E-2</c:v>
                </c:pt>
                <c:pt idx="13">
                  <c:v>7.8E-2</c:v>
                </c:pt>
                <c:pt idx="14">
                  <c:v>7.0999999999999994E-2</c:v>
                </c:pt>
                <c:pt idx="15">
                  <c:v>6.4000000000000001E-2</c:v>
                </c:pt>
                <c:pt idx="16" formatCode="0.00%">
                  <c:v>6.6000000000000003E-2</c:v>
                </c:pt>
                <c:pt idx="17" formatCode="0.00%">
                  <c:v>6.2E-2</c:v>
                </c:pt>
                <c:pt idx="18" formatCode="0.00%">
                  <c:v>0.06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08C1-4042-85E7-53D00D753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8665264"/>
        <c:axId val="728664904"/>
      </c:lineChart>
      <c:catAx>
        <c:axId val="41658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2792"/>
        <c:crosses val="autoZero"/>
        <c:auto val="1"/>
        <c:lblAlgn val="ctr"/>
        <c:lblOffset val="100"/>
        <c:noMultiLvlLbl val="0"/>
      </c:catAx>
      <c:valAx>
        <c:axId val="4165827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t-EE" sz="600" dirty="0"/>
                  <a:t>tuhat</a:t>
                </a:r>
              </a:p>
            </c:rich>
          </c:tx>
          <c:layout>
            <c:manualLayout>
              <c:xMode val="edge"/>
              <c:yMode val="edge"/>
              <c:x val="1.5063442816833096E-2"/>
              <c:y val="0.443802516004877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t-EE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3512"/>
        <c:crosses val="autoZero"/>
        <c:crossBetween val="between"/>
      </c:valAx>
      <c:valAx>
        <c:axId val="728664904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728665264"/>
        <c:crosses val="max"/>
        <c:crossBetween val="between"/>
      </c:valAx>
      <c:catAx>
        <c:axId val="728665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86649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alpha val="90000"/>
      </a:schemeClr>
    </a:solidFill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181958179756785E-2"/>
          <c:y val="6.8124338624338629E-2"/>
          <c:w val="0.84719406522190832"/>
          <c:h val="0.82342724867724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50% ootustest on madalamad ja 50% kõrgemad</c:v>
                </c:pt>
              </c:strCache>
            </c:strRef>
          </c:tx>
          <c:spPr>
            <a:solidFill>
              <a:srgbClr val="46B395">
                <a:alpha val="70000"/>
              </a:srgbClr>
            </a:solidFill>
            <a:ln w="15875" cap="rnd">
              <a:noFill/>
              <a:round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2019. a</c:v>
                </c:pt>
                <c:pt idx="1">
                  <c:v>2020. a</c:v>
                </c:pt>
                <c:pt idx="2">
                  <c:v>2021. a</c:v>
                </c:pt>
                <c:pt idx="3">
                  <c:v>2022. a</c:v>
                </c:pt>
                <c:pt idx="4">
                  <c:v>2023. a</c:v>
                </c:pt>
                <c:pt idx="5">
                  <c:v>2024. a</c:v>
                </c:pt>
                <c:pt idx="6">
                  <c:v>2025. 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1500</c:v>
                </c:pt>
                <c:pt idx="1">
                  <c:v>1500</c:v>
                </c:pt>
                <c:pt idx="2">
                  <c:v>1500</c:v>
                </c:pt>
                <c:pt idx="3">
                  <c:v>1800</c:v>
                </c:pt>
                <c:pt idx="4">
                  <c:v>2000</c:v>
                </c:pt>
                <c:pt idx="5" formatCode="0">
                  <c:v>2100</c:v>
                </c:pt>
                <c:pt idx="6" formatCode="0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8E-47E8-93AE-E9324A3DA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50920960"/>
        <c:axId val="361606528"/>
      </c:barChart>
      <c:catAx>
        <c:axId val="45092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t-EE"/>
          </a:p>
        </c:txPr>
        <c:crossAx val="361606528"/>
        <c:crosses val="autoZero"/>
        <c:auto val="1"/>
        <c:lblAlgn val="ctr"/>
        <c:lblOffset val="100"/>
        <c:noMultiLvlLbl val="0"/>
      </c:catAx>
      <c:valAx>
        <c:axId val="361606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t-EE"/>
          </a:p>
        </c:txPr>
        <c:crossAx val="45092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et-E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23563218390805"/>
          <c:y val="7.8395061728395068E-2"/>
          <c:w val="0.78114942528735631"/>
          <c:h val="0.815481922398589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Alampalk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2019. a</c:v>
                </c:pt>
                <c:pt idx="1">
                  <c:v>2020. a</c:v>
                </c:pt>
                <c:pt idx="2">
                  <c:v>2021. a</c:v>
                </c:pt>
                <c:pt idx="3">
                  <c:v>2022. a</c:v>
                </c:pt>
                <c:pt idx="4">
                  <c:v>2023. a</c:v>
                </c:pt>
                <c:pt idx="5">
                  <c:v>2024. a</c:v>
                </c:pt>
                <c:pt idx="6">
                  <c:v>2025. a</c:v>
                </c:pt>
                <c:pt idx="7">
                  <c:v>2026. a*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540</c:v>
                </c:pt>
                <c:pt idx="1">
                  <c:v>584</c:v>
                </c:pt>
                <c:pt idx="2">
                  <c:v>584</c:v>
                </c:pt>
                <c:pt idx="3">
                  <c:v>654</c:v>
                </c:pt>
                <c:pt idx="4">
                  <c:v>725</c:v>
                </c:pt>
                <c:pt idx="5">
                  <c:v>820</c:v>
                </c:pt>
                <c:pt idx="6">
                  <c:v>886</c:v>
                </c:pt>
                <c:pt idx="7">
                  <c:v>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AE-420C-9BA9-093D58BB5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16583512"/>
        <c:axId val="41658279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Alampalga muutus</c:v>
                </c:pt>
              </c:strCache>
            </c:strRef>
          </c:tx>
          <c:spPr>
            <a:ln w="19050" cap="rnd">
              <a:solidFill>
                <a:srgbClr val="FF7110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2019. a</c:v>
                </c:pt>
                <c:pt idx="1">
                  <c:v>2020. a</c:v>
                </c:pt>
                <c:pt idx="2">
                  <c:v>2021. a</c:v>
                </c:pt>
                <c:pt idx="3">
                  <c:v>2022. a</c:v>
                </c:pt>
                <c:pt idx="4">
                  <c:v>2023. a</c:v>
                </c:pt>
                <c:pt idx="5">
                  <c:v>2024. a</c:v>
                </c:pt>
                <c:pt idx="6">
                  <c:v>2025. a</c:v>
                </c:pt>
                <c:pt idx="7">
                  <c:v>2026. a*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0.08</c:v>
                </c:pt>
                <c:pt idx="1">
                  <c:v>8.1481481481481488E-2</c:v>
                </c:pt>
                <c:pt idx="2">
                  <c:v>0</c:v>
                </c:pt>
                <c:pt idx="3">
                  <c:v>0.11986301369863013</c:v>
                </c:pt>
                <c:pt idx="4">
                  <c:v>0.10856269113149847</c:v>
                </c:pt>
                <c:pt idx="5">
                  <c:v>0.1310344827586207</c:v>
                </c:pt>
                <c:pt idx="6">
                  <c:v>8.0487804878048783E-2</c:v>
                </c:pt>
                <c:pt idx="7">
                  <c:v>6.772009029345373E-2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BAE-420C-9BA9-093D58BB5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3408256"/>
        <c:axId val="483407896"/>
      </c:lineChart>
      <c:catAx>
        <c:axId val="41658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2792"/>
        <c:crosses val="autoZero"/>
        <c:auto val="1"/>
        <c:lblAlgn val="ctr"/>
        <c:lblOffset val="100"/>
        <c:noMultiLvlLbl val="0"/>
      </c:catAx>
      <c:valAx>
        <c:axId val="416582792"/>
        <c:scaling>
          <c:orientation val="minMax"/>
          <c:max val="20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3512"/>
        <c:crosses val="autoZero"/>
        <c:crossBetween val="between"/>
        <c:majorUnit val="500"/>
      </c:valAx>
      <c:valAx>
        <c:axId val="483407896"/>
        <c:scaling>
          <c:orientation val="minMax"/>
          <c:max val="0.15000000000000002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83408256"/>
        <c:crosses val="max"/>
        <c:crossBetween val="between"/>
        <c:majorUnit val="5.000000000000001E-2"/>
      </c:valAx>
      <c:catAx>
        <c:axId val="483408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3407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0383669317347"/>
          <c:y val="6.9138888888888861E-2"/>
          <c:w val="0.78640166028097058"/>
          <c:h val="0.831679894179894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Netopalk 2025. a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Sheet1!$A$2:$A$9</c:f>
              <c:numCache>
                <c:formatCode>0_ ;[Red]\-0\ </c:formatCode>
                <c:ptCount val="8"/>
                <c:pt idx="0">
                  <c:v>1000</c:v>
                </c:pt>
                <c:pt idx="1">
                  <c:v>1200</c:v>
                </c:pt>
                <c:pt idx="2">
                  <c:v>1500</c:v>
                </c:pt>
                <c:pt idx="3">
                  <c:v>2000</c:v>
                </c:pt>
                <c:pt idx="4">
                  <c:v>2100</c:v>
                </c:pt>
                <c:pt idx="5">
                  <c:v>3000</c:v>
                </c:pt>
                <c:pt idx="6">
                  <c:v>4000</c:v>
                </c:pt>
                <c:pt idx="7">
                  <c:v>5000</c:v>
                </c:pt>
              </c:numCache>
            </c:numRef>
          </c:cat>
          <c:val>
            <c:numRef>
              <c:f>Sheet1!$B$2:$B$9</c:f>
              <c:numCache>
                <c:formatCode>0</c:formatCode>
                <c:ptCount val="8"/>
                <c:pt idx="0">
                  <c:v>895.8</c:v>
                </c:pt>
                <c:pt idx="1">
                  <c:v>1046.184</c:v>
                </c:pt>
                <c:pt idx="2">
                  <c:v>1223.8</c:v>
                </c:pt>
                <c:pt idx="3">
                  <c:v>1519.8274000000001</c:v>
                </c:pt>
                <c:pt idx="4">
                  <c:v>1579.0320000000002</c:v>
                </c:pt>
                <c:pt idx="5">
                  <c:v>2255.7600000000002</c:v>
                </c:pt>
                <c:pt idx="6">
                  <c:v>3007.68</c:v>
                </c:pt>
                <c:pt idx="7">
                  <c:v>3759.6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08-4BDE-9CCA-6A21129BC3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Netopalk 2026. a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Sheet1!$A$2:$A$9</c:f>
              <c:numCache>
                <c:formatCode>0_ ;[Red]\-0\ </c:formatCode>
                <c:ptCount val="8"/>
                <c:pt idx="0">
                  <c:v>1000</c:v>
                </c:pt>
                <c:pt idx="1">
                  <c:v>1200</c:v>
                </c:pt>
                <c:pt idx="2">
                  <c:v>1500</c:v>
                </c:pt>
                <c:pt idx="3">
                  <c:v>2000</c:v>
                </c:pt>
                <c:pt idx="4">
                  <c:v>2100</c:v>
                </c:pt>
                <c:pt idx="5">
                  <c:v>3000</c:v>
                </c:pt>
                <c:pt idx="6">
                  <c:v>4000</c:v>
                </c:pt>
                <c:pt idx="7">
                  <c:v>5000</c:v>
                </c:pt>
              </c:numCache>
            </c:numRef>
          </c:cat>
          <c:val>
            <c:numRef>
              <c:f>Sheet1!$C$2:$C$9</c:f>
              <c:numCache>
                <c:formatCode>0</c:formatCode>
                <c:ptCount val="8"/>
                <c:pt idx="0">
                  <c:v>905.92</c:v>
                </c:pt>
                <c:pt idx="1">
                  <c:v>1056.3039999999999</c:v>
                </c:pt>
                <c:pt idx="2">
                  <c:v>1281.8800000000001</c:v>
                </c:pt>
                <c:pt idx="3">
                  <c:v>1657.84</c:v>
                </c:pt>
                <c:pt idx="4">
                  <c:v>1733.0320000000002</c:v>
                </c:pt>
                <c:pt idx="5">
                  <c:v>2409.7600000000002</c:v>
                </c:pt>
                <c:pt idx="6">
                  <c:v>3161.68</c:v>
                </c:pt>
                <c:pt idx="7">
                  <c:v>3913.6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08-4BDE-9CCA-6A21129BC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81684000"/>
        <c:axId val="38168436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Muutus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0_ ;[Red]\-0\ </c:formatCode>
                <c:ptCount val="8"/>
                <c:pt idx="0">
                  <c:v>1000</c:v>
                </c:pt>
                <c:pt idx="1">
                  <c:v>1200</c:v>
                </c:pt>
                <c:pt idx="2">
                  <c:v>1500</c:v>
                </c:pt>
                <c:pt idx="3">
                  <c:v>2000</c:v>
                </c:pt>
                <c:pt idx="4">
                  <c:v>2100</c:v>
                </c:pt>
                <c:pt idx="5">
                  <c:v>3000</c:v>
                </c:pt>
                <c:pt idx="6">
                  <c:v>4000</c:v>
                </c:pt>
                <c:pt idx="7">
                  <c:v>5000</c:v>
                </c:pt>
              </c:numCache>
            </c:numRef>
          </c:cat>
          <c:val>
            <c:numRef>
              <c:f>Sheet1!$D$2:$D$9</c:f>
              <c:numCache>
                <c:formatCode>0.0%</c:formatCode>
                <c:ptCount val="8"/>
                <c:pt idx="0">
                  <c:v>1.1297164545657519E-2</c:v>
                </c:pt>
                <c:pt idx="1">
                  <c:v>9.6732505945415822E-3</c:v>
                </c:pt>
                <c:pt idx="2">
                  <c:v>4.7458735087432716E-2</c:v>
                </c:pt>
                <c:pt idx="3">
                  <c:v>9.0808074653740148E-2</c:v>
                </c:pt>
                <c:pt idx="4">
                  <c:v>9.7528105826861E-2</c:v>
                </c:pt>
                <c:pt idx="5">
                  <c:v>6.8269674078802703E-2</c:v>
                </c:pt>
                <c:pt idx="6">
                  <c:v>5.1202255559102038E-2</c:v>
                </c:pt>
                <c:pt idx="7">
                  <c:v>4.0961804447281626E-2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3708-4BDE-9CCA-6A21129BC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8279056"/>
        <c:axId val="708276536"/>
      </c:lineChart>
      <c:catAx>
        <c:axId val="381684000"/>
        <c:scaling>
          <c:orientation val="minMax"/>
        </c:scaling>
        <c:delete val="0"/>
        <c:axPos val="b"/>
        <c:numFmt formatCode="0_ ;[Red]\-0\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381684360"/>
        <c:crosses val="autoZero"/>
        <c:auto val="1"/>
        <c:lblAlgn val="ctr"/>
        <c:lblOffset val="100"/>
        <c:noMultiLvlLbl val="0"/>
      </c:catAx>
      <c:valAx>
        <c:axId val="38168436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381684000"/>
        <c:crosses val="autoZero"/>
        <c:crossBetween val="between"/>
        <c:majorUnit val="1000"/>
      </c:valAx>
      <c:valAx>
        <c:axId val="708276536"/>
        <c:scaling>
          <c:orientation val="minMax"/>
          <c:max val="0.15000000000000002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708279056"/>
        <c:crosses val="max"/>
        <c:crossBetween val="between"/>
        <c:majorUnit val="5.000000000000001E-2"/>
      </c:valAx>
      <c:catAx>
        <c:axId val="708279056"/>
        <c:scaling>
          <c:orientation val="minMax"/>
        </c:scaling>
        <c:delete val="1"/>
        <c:axPos val="b"/>
        <c:numFmt formatCode="0_ ;[Red]\-0\ " sourceLinked="1"/>
        <c:majorTickMark val="out"/>
        <c:minorTickMark val="none"/>
        <c:tickLblPos val="nextTo"/>
        <c:crossAx val="7082765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241060025542791"/>
          <c:y val="6.8124338624338629E-2"/>
          <c:w val="0.53496551724137931"/>
          <c:h val="0.82342724867724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Mediaan</c:v>
                </c:pt>
              </c:strCache>
            </c:strRef>
          </c:tx>
          <c:spPr>
            <a:solidFill>
              <a:srgbClr val="46B395">
                <a:alpha val="70000"/>
              </a:srgbClr>
            </a:solidFill>
            <a:ln w="15875" cap="rnd">
              <a:noFill/>
              <a:round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Vähem kui 10 töötajat</c:v>
                </c:pt>
                <c:pt idx="1">
                  <c:v>10–19 töötajat</c:v>
                </c:pt>
                <c:pt idx="2">
                  <c:v>20–49 töötajat</c:v>
                </c:pt>
                <c:pt idx="3">
                  <c:v>50–249 töötajat</c:v>
                </c:pt>
                <c:pt idx="4">
                  <c:v>250 ja enam töötajat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1715</c:v>
                </c:pt>
                <c:pt idx="2">
                  <c:v>1847</c:v>
                </c:pt>
                <c:pt idx="3">
                  <c:v>2000</c:v>
                </c:pt>
                <c:pt idx="4">
                  <c:v>2067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8E-47E8-93AE-E9324A3DA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50920960"/>
        <c:axId val="361606528"/>
      </c:barChart>
      <c:catAx>
        <c:axId val="450920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t-EE"/>
          </a:p>
        </c:txPr>
        <c:crossAx val="361606528"/>
        <c:crosses val="autoZero"/>
        <c:auto val="1"/>
        <c:lblAlgn val="ctr"/>
        <c:lblOffset val="100"/>
        <c:noMultiLvlLbl val="0"/>
      </c:catAx>
      <c:valAx>
        <c:axId val="361606528"/>
        <c:scaling>
          <c:orientation val="minMax"/>
          <c:max val="300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t-EE"/>
          </a:p>
        </c:txPr>
        <c:crossAx val="45092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et-E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28006948018152"/>
          <c:y val="7.8395061728395068E-2"/>
          <c:w val="0.59558449004568392"/>
          <c:h val="0.815481922398589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Mediaan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Tööstus</c:v>
                </c:pt>
                <c:pt idx="1">
                  <c:v>Ehitus</c:v>
                </c:pt>
                <c:pt idx="2">
                  <c:v>Kaubandus</c:v>
                </c:pt>
                <c:pt idx="3">
                  <c:v>Haridus</c:v>
                </c:pt>
                <c:pt idx="4">
                  <c:v>Tervishoid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1772</c:v>
                </c:pt>
                <c:pt idx="1">
                  <c:v>1503</c:v>
                </c:pt>
                <c:pt idx="2">
                  <c:v>1465</c:v>
                </c:pt>
                <c:pt idx="3">
                  <c:v>2032</c:v>
                </c:pt>
                <c:pt idx="4">
                  <c:v>2135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AE-420C-9BA9-093D58BB5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16583512"/>
        <c:axId val="416582792"/>
      </c:barChart>
      <c:catAx>
        <c:axId val="4165835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2792"/>
        <c:crosses val="autoZero"/>
        <c:auto val="1"/>
        <c:lblAlgn val="ctr"/>
        <c:lblOffset val="100"/>
        <c:noMultiLvlLbl val="0"/>
      </c:catAx>
      <c:valAx>
        <c:axId val="416582792"/>
        <c:scaling>
          <c:orientation val="minMax"/>
          <c:max val="3000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16583512"/>
        <c:crosses val="max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55300127713913"/>
          <c:y val="6.9138888888888861E-2"/>
          <c:w val="0.5268869731800766"/>
          <c:h val="0.831679894179894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IV kv 2025</c:v>
                </c:pt>
              </c:strCache>
            </c:strRef>
          </c:tx>
          <c:spPr>
            <a:solidFill>
              <a:schemeClr val="bg2">
                <a:lumMod val="75000"/>
                <a:alpha val="58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Riik</c:v>
                </c:pt>
                <c:pt idx="1">
                  <c:v>KOV</c:v>
                </c:pt>
                <c:pt idx="2">
                  <c:v>Eesti ettevõtted</c:v>
                </c:pt>
                <c:pt idx="3">
                  <c:v>Välismaa ettevõtted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2553</c:v>
                </c:pt>
                <c:pt idx="1">
                  <c:v>1887</c:v>
                </c:pt>
                <c:pt idx="2">
                  <c:v>1515</c:v>
                </c:pt>
                <c:pt idx="3">
                  <c:v>2068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08-4BDE-9CCA-6A21129BC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1684000"/>
        <c:axId val="381684360"/>
      </c:barChart>
      <c:catAx>
        <c:axId val="3816840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381684360"/>
        <c:crosses val="autoZero"/>
        <c:auto val="1"/>
        <c:lblAlgn val="ctr"/>
        <c:lblOffset val="100"/>
        <c:noMultiLvlLbl val="0"/>
      </c:catAx>
      <c:valAx>
        <c:axId val="38168436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381684000"/>
        <c:crosses val="max"/>
        <c:crossBetween val="between"/>
        <c:majorUnit val="1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Osatähtsus</c:v>
                </c:pt>
              </c:strCache>
            </c:strRef>
          </c:tx>
          <c:spPr>
            <a:solidFill>
              <a:schemeClr val="lt1"/>
            </a:solidFill>
            <a:ln w="6350">
              <a:solidFill>
                <a:srgbClr val="46B395">
                  <a:alpha val="50000"/>
                </a:srgbClr>
              </a:solidFill>
            </a:ln>
            <a:effectLst/>
          </c:spPr>
          <c:dPt>
            <c:idx val="0"/>
            <c:bubble3D val="0"/>
            <c:spPr>
              <a:solidFill>
                <a:schemeClr val="lt1"/>
              </a:solidFill>
              <a:ln w="6350">
                <a:solidFill>
                  <a:srgbClr val="46B395">
                    <a:alpha val="5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1E-4BAC-AE36-3FA04C96B297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6350">
                <a:solidFill>
                  <a:srgbClr val="46B395">
                    <a:alpha val="5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BC-47C9-BBFD-00BA1AE843CA}"/>
              </c:ext>
            </c:extLst>
          </c:dPt>
          <c:dPt>
            <c:idx val="2"/>
            <c:bubble3D val="0"/>
            <c:spPr>
              <a:solidFill>
                <a:srgbClr val="46B395">
                  <a:alpha val="32000"/>
                </a:srgbClr>
              </a:solidFill>
              <a:ln w="6350">
                <a:solidFill>
                  <a:srgbClr val="46B395">
                    <a:alpha val="5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31E-4BAC-AE36-3FA04C96B297}"/>
              </c:ext>
            </c:extLst>
          </c:dPt>
          <c:dLbls>
            <c:dLbl>
              <c:idx val="0"/>
              <c:layout>
                <c:manualLayout>
                  <c:x val="-3.69175195431918E-2"/>
                  <c:y val="3.64114377787302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93980054203834"/>
                      <c:h val="0.242060084606419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31E-4BAC-AE36-3FA04C96B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Vähem kui 10</c:v>
                </c:pt>
                <c:pt idx="1">
                  <c:v>10–49</c:v>
                </c:pt>
                <c:pt idx="2">
                  <c:v>Üle 50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0.22673504939880859</c:v>
                </c:pt>
                <c:pt idx="1">
                  <c:v>0.25</c:v>
                </c:pt>
                <c:pt idx="2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E-4BAC-AE36-3FA04C96B29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alpha val="56000"/>
      </a:schemeClr>
    </a:solidFill>
    <a:ln w="6350" cap="flat" cmpd="sng" algn="ctr">
      <a:solidFill>
        <a:schemeClr val="bg1"/>
      </a:solidFill>
      <a:round/>
    </a:ln>
    <a:effectLst/>
  </c:spPr>
  <c:txPr>
    <a:bodyPr/>
    <a:lstStyle/>
    <a:p>
      <a:pPr>
        <a:defRPr sz="800"/>
      </a:pPr>
      <a:endParaRPr lang="et-E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Osatähtsus</c:v>
                </c:pt>
              </c:strCache>
            </c:strRef>
          </c:tx>
          <c:spPr>
            <a:solidFill>
              <a:schemeClr val="lt1"/>
            </a:solidFill>
            <a:ln w="6350">
              <a:solidFill>
                <a:schemeClr val="accent2">
                  <a:lumMod val="40000"/>
                  <a:lumOff val="60000"/>
                </a:schemeClr>
              </a:solidFill>
            </a:ln>
            <a:effectLst/>
          </c:spPr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1E-4BAC-AE36-3FA04C96B297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36-47E4-972A-FF138C33DCD7}"/>
              </c:ext>
            </c:extLst>
          </c:dPt>
          <c:dPt>
            <c:idx val="2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36-47E4-972A-FF138C33DCD7}"/>
              </c:ext>
            </c:extLst>
          </c:dPt>
          <c:dPt>
            <c:idx val="3"/>
            <c:bubble3D val="0"/>
            <c:spPr>
              <a:solidFill>
                <a:schemeClr val="lt1"/>
              </a:solidFill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236-47E4-972A-FF138C33DCD7}"/>
              </c:ext>
            </c:extLst>
          </c:dPt>
          <c:dPt>
            <c:idx val="4"/>
            <c:bubble3D val="0"/>
            <c:spPr>
              <a:solidFill>
                <a:schemeClr val="lt1"/>
              </a:solidFill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236-47E4-972A-FF138C33DCD7}"/>
              </c:ext>
            </c:extLst>
          </c:dPt>
          <c:dPt>
            <c:idx val="5"/>
            <c:bubble3D val="0"/>
            <c:spPr>
              <a:solidFill>
                <a:schemeClr val="lt1"/>
              </a:solidFill>
              <a:ln w="63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3D1-45AF-AFE7-CEA2EBCB8B3C}"/>
              </c:ext>
            </c:extLst>
          </c:dPt>
          <c:dLbls>
            <c:dLbl>
              <c:idx val="0"/>
              <c:layout>
                <c:manualLayout>
                  <c:x val="-6.3092072637415203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85859397898821"/>
                      <c:h val="0.242060084606419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31E-4BAC-AE36-3FA04C96B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Tööstus</c:v>
                </c:pt>
                <c:pt idx="1">
                  <c:v>Ehitus</c:v>
                </c:pt>
                <c:pt idx="2">
                  <c:v>Kaubandus</c:v>
                </c:pt>
                <c:pt idx="3">
                  <c:v>Haridus</c:v>
                </c:pt>
                <c:pt idx="4">
                  <c:v>Tervishoid</c:v>
                </c:pt>
                <c:pt idx="5">
                  <c:v>Muud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0.17178692125143646</c:v>
                </c:pt>
                <c:pt idx="1">
                  <c:v>7.2858230826244541E-2</c:v>
                </c:pt>
                <c:pt idx="2">
                  <c:v>0.14659533669243793</c:v>
                </c:pt>
                <c:pt idx="3">
                  <c:v>0.10878841040914439</c:v>
                </c:pt>
                <c:pt idx="4">
                  <c:v>8.3528827781291018E-2</c:v>
                </c:pt>
                <c:pt idx="5">
                  <c:v>0.41644227303944564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E-4BAC-AE36-3FA04C96B29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alpha val="56000"/>
      </a:schemeClr>
    </a:solidFill>
    <a:ln w="6350" cap="flat" cmpd="sng" algn="ctr">
      <a:solidFill>
        <a:schemeClr val="bg1"/>
      </a:solidFill>
      <a:round/>
    </a:ln>
    <a:effectLst/>
  </c:spPr>
  <c:txPr>
    <a:bodyPr/>
    <a:lstStyle/>
    <a:p>
      <a:pPr>
        <a:defRPr sz="800"/>
      </a:pPr>
      <a:endParaRPr lang="et-E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Osatähtsus</c:v>
                </c:pt>
              </c:strCache>
            </c:strRef>
          </c:tx>
          <c:spPr>
            <a:solidFill>
              <a:schemeClr val="lt1"/>
            </a:solidFill>
            <a:ln w="6350">
              <a:solidFill>
                <a:schemeClr val="bg2">
                  <a:lumMod val="90000"/>
                </a:schemeClr>
              </a:solidFill>
            </a:ln>
            <a:effectLst/>
          </c:spPr>
          <c:dPt>
            <c:idx val="0"/>
            <c:bubble3D val="0"/>
            <c:spPr>
              <a:solidFill>
                <a:schemeClr val="lt1"/>
              </a:solidFill>
              <a:ln w="6350">
                <a:solidFill>
                  <a:schemeClr val="bg2">
                    <a:lumMod val="9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1E-4BAC-AE36-3FA04C96B297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6350">
                <a:solidFill>
                  <a:schemeClr val="bg2">
                    <a:lumMod val="9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36-47E4-972A-FF138C33DCD7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6350">
                <a:solidFill>
                  <a:schemeClr val="bg2">
                    <a:lumMod val="9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36-47E4-972A-FF138C33DCD7}"/>
              </c:ext>
            </c:extLst>
          </c:dPt>
          <c:dPt>
            <c:idx val="3"/>
            <c:bubble3D val="0"/>
            <c:spPr>
              <a:solidFill>
                <a:schemeClr val="lt1"/>
              </a:solidFill>
              <a:ln w="6350">
                <a:solidFill>
                  <a:schemeClr val="bg2">
                    <a:lumMod val="9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236-47E4-972A-FF138C33DCD7}"/>
              </c:ext>
            </c:extLst>
          </c:dPt>
          <c:dLbls>
            <c:dLbl>
              <c:idx val="0"/>
              <c:layout>
                <c:manualLayout>
                  <c:x val="-2.0274425287356398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4648786717752"/>
                      <c:h val="0.214751506272371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31E-4BAC-AE36-3FA04C96B297}"/>
                </c:ext>
              </c:extLst>
            </c:dLbl>
            <c:dLbl>
              <c:idx val="1"/>
              <c:layout>
                <c:manualLayout>
                  <c:x val="0"/>
                  <c:y val="7.28228755574605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17273307790549"/>
                      <c:h val="0.255426236017792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236-47E4-972A-FF138C33DCD7}"/>
                </c:ext>
              </c:extLst>
            </c:dLbl>
            <c:dLbl>
              <c:idx val="2"/>
              <c:layout>
                <c:manualLayout>
                  <c:x val="-8.9208173690932355E-2"/>
                  <c:y val="-2.73085783340477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36-47E4-972A-FF138C33DCD7}"/>
                </c:ext>
              </c:extLst>
            </c:dLbl>
            <c:dLbl>
              <c:idx val="3"/>
              <c:layout>
                <c:manualLayout>
                  <c:x val="2.0397372946851833E-2"/>
                  <c:y val="1.82057188893651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36-47E4-972A-FF138C33DC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Riik</c:v>
                </c:pt>
                <c:pt idx="1">
                  <c:v>KOV</c:v>
                </c:pt>
                <c:pt idx="2">
                  <c:v>Eesti ev</c:v>
                </c:pt>
                <c:pt idx="3">
                  <c:v>Välismaa ev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0.10424953931308351</c:v>
                </c:pt>
                <c:pt idx="1">
                  <c:v>0.12867954550090777</c:v>
                </c:pt>
                <c:pt idx="2">
                  <c:v>0.56499935401834589</c:v>
                </c:pt>
                <c:pt idx="3">
                  <c:v>0.20207156116766284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E-4BAC-AE36-3FA04C96B29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alpha val="56000"/>
      </a:schemeClr>
    </a:solidFill>
    <a:ln w="6350" cap="flat" cmpd="sng" algn="ctr">
      <a:solidFill>
        <a:schemeClr val="bg1"/>
      </a:solidFill>
      <a:round/>
    </a:ln>
    <a:effectLst/>
  </c:spPr>
  <c:txPr>
    <a:bodyPr/>
    <a:lstStyle/>
    <a:p>
      <a:pPr>
        <a:defRPr sz="800"/>
      </a:pPr>
      <a:endParaRPr lang="et-E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t-EE" sz="1000" b="1" i="0" u="none" strike="noStrike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/>
              </a:rPr>
              <a:t>Mediaantöötasu maakondades IV kv 2025</a:t>
            </a:r>
            <a:endParaRPr lang="en-US" sz="1000" b="1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Open Sans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0.27516185184919612"/>
          <c:y val="9.6492627628143729E-2"/>
          <c:w val="0.67700238016805003"/>
          <c:h val="0.841768599713631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175">
              <a:solidFill>
                <a:schemeClr val="bg1"/>
              </a:solidFill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Harju maakond</c:v>
                </c:pt>
                <c:pt idx="1">
                  <c:v>Hiiu maakond</c:v>
                </c:pt>
                <c:pt idx="2">
                  <c:v>Ida-Viru maakond</c:v>
                </c:pt>
                <c:pt idx="3">
                  <c:v>Jõgeva maakond</c:v>
                </c:pt>
                <c:pt idx="4">
                  <c:v>Järva maakond</c:v>
                </c:pt>
                <c:pt idx="5">
                  <c:v>Lääne maakond</c:v>
                </c:pt>
                <c:pt idx="6">
                  <c:v>Lääne-Viru maakond</c:v>
                </c:pt>
                <c:pt idx="7">
                  <c:v>Põlva maakond</c:v>
                </c:pt>
                <c:pt idx="8">
                  <c:v>Pärnu maakond</c:v>
                </c:pt>
                <c:pt idx="9">
                  <c:v>Rapla maakond</c:v>
                </c:pt>
                <c:pt idx="10">
                  <c:v>Saare maakond</c:v>
                </c:pt>
                <c:pt idx="11">
                  <c:v>Tartu maakond</c:v>
                </c:pt>
                <c:pt idx="12">
                  <c:v>Valga maakond</c:v>
                </c:pt>
                <c:pt idx="13">
                  <c:v>Viljandi maakond</c:v>
                </c:pt>
                <c:pt idx="14">
                  <c:v>Võru maakond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1987</c:v>
                </c:pt>
                <c:pt idx="1">
                  <c:v>1502</c:v>
                </c:pt>
                <c:pt idx="2">
                  <c:v>1432</c:v>
                </c:pt>
                <c:pt idx="3">
                  <c:v>1518</c:v>
                </c:pt>
                <c:pt idx="4">
                  <c:v>1637</c:v>
                </c:pt>
                <c:pt idx="5">
                  <c:v>1480</c:v>
                </c:pt>
                <c:pt idx="6">
                  <c:v>1505</c:v>
                </c:pt>
                <c:pt idx="7">
                  <c:v>1510</c:v>
                </c:pt>
                <c:pt idx="8">
                  <c:v>1500</c:v>
                </c:pt>
                <c:pt idx="9">
                  <c:v>1558</c:v>
                </c:pt>
                <c:pt idx="10">
                  <c:v>1455</c:v>
                </c:pt>
                <c:pt idx="11">
                  <c:v>1875</c:v>
                </c:pt>
                <c:pt idx="12">
                  <c:v>1419</c:v>
                </c:pt>
                <c:pt idx="13">
                  <c:v>1633</c:v>
                </c:pt>
                <c:pt idx="14">
                  <c:v>1464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5-4D3D-BFF0-1E7BA54A6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85780720"/>
        <c:axId val="485787920"/>
      </c:barChart>
      <c:catAx>
        <c:axId val="4857807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85787920"/>
        <c:crosses val="autoZero"/>
        <c:auto val="1"/>
        <c:lblAlgn val="ctr"/>
        <c:lblOffset val="100"/>
        <c:noMultiLvlLbl val="0"/>
      </c:catAx>
      <c:valAx>
        <c:axId val="485787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485780720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Töötajate arv</c:v>
                </c:pt>
              </c:strCache>
            </c:strRef>
          </c:tx>
          <c:spPr>
            <a:ln w="6350"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2">
                  <a:lumMod val="75000"/>
                  <a:alpha val="40000"/>
                </a:scheme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63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schemeClr val="bg2">
                    <a:lumMod val="75000"/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20E-4044-A29A-D05936AAD0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schemeClr val="bg2">
                    <a:lumMod val="75000"/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20E-4044-A29A-D05936AAD05F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63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schemeClr val="bg2">
                    <a:lumMod val="75000"/>
                    <a:alpha val="40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20E-4044-A29A-D05936AAD05F}"/>
              </c:ext>
            </c:extLst>
          </c:dPt>
          <c:dLbls>
            <c:dLbl>
              <c:idx val="0"/>
              <c:layout>
                <c:manualLayout>
                  <c:x val="-0.26115129627654643"/>
                  <c:y val="-0.1129289476850539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570011062247623"/>
                      <c:h val="0.179677765383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0E-4044-A29A-D05936AAD05F}"/>
                </c:ext>
              </c:extLst>
            </c:dLbl>
            <c:dLbl>
              <c:idx val="1"/>
              <c:layout>
                <c:manualLayout>
                  <c:x val="0.15070656882816155"/>
                  <c:y val="-0.1711186951547545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128892959684487"/>
                      <c:h val="0.257473636554591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20E-4044-A29A-D05936AAD0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Harjumaa</c:v>
                </c:pt>
                <c:pt idx="1">
                  <c:v>Tartumaa</c:v>
                </c:pt>
                <c:pt idx="2">
                  <c:v>Muu Eesti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0.54865261826564127</c:v>
                </c:pt>
                <c:pt idx="1">
                  <c:v>0.13656902143979111</c:v>
                </c:pt>
                <c:pt idx="2">
                  <c:v>0.31477836029456763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0E-4044-A29A-D05936AAD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36000">
          <a:schemeClr val="bg2">
            <a:alpha val="0"/>
          </a:schemeClr>
        </a:gs>
        <a:gs pos="100000">
          <a:schemeClr val="bg2"/>
        </a:gs>
      </a:gsLst>
      <a:lin ang="2700000" scaled="1"/>
      <a:tileRect/>
    </a:gradFill>
    <a:ln>
      <a:noFill/>
    </a:ln>
    <a:effectLst/>
  </c:spPr>
  <c:txPr>
    <a:bodyPr/>
    <a:lstStyle/>
    <a:p>
      <a:pPr>
        <a:defRPr sz="900"/>
      </a:pPr>
      <a:endParaRPr lang="et-EE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Sheet1!$A$2:$A$16</cx:f>
        <cx:lvl ptCount="15">
          <cx:pt idx="0">Harju maakond</cx:pt>
          <cx:pt idx="1">Hiiu maakond</cx:pt>
          <cx:pt idx="2">Ida-Viru maakond</cx:pt>
          <cx:pt idx="3">Jõgeva maakond</cx:pt>
          <cx:pt idx="4">Järva maakond</cx:pt>
          <cx:pt idx="5">Lääne maakond</cx:pt>
          <cx:pt idx="6">Lääne-Viru maakond</cx:pt>
          <cx:pt idx="7">Põlva maakond</cx:pt>
          <cx:pt idx="8">Pärnu maakond</cx:pt>
          <cx:pt idx="9">Rapla maakond</cx:pt>
          <cx:pt idx="10">Saare maakond</cx:pt>
          <cx:pt idx="11">Tartu maakond</cx:pt>
          <cx:pt idx="12">Valga maakond</cx:pt>
          <cx:pt idx="13">Viljandi maakond</cx:pt>
          <cx:pt idx="14">Võru maakond</cx:pt>
        </cx:lvl>
      </cx:strDim>
      <cx:numDim type="colorVal">
        <cx:f>Sheet1!$B$2:$B$16</cx:f>
        <cx:nf>Sheet1!$B$1</cx:nf>
        <cx:lvl ptCount="15" formatCode="# ##0" name="Series1">
          <cx:pt idx="0">322746</cx:pt>
          <cx:pt idx="1">2685</cx:pt>
          <cx:pt idx="2">39126</cx:pt>
          <cx:pt idx="3">8539</cx:pt>
          <cx:pt idx="4">10537</cx:pt>
          <cx:pt idx="5">6979</cx:pt>
          <cx:pt idx="6">20477</cx:pt>
          <cx:pt idx="7">6999</cx:pt>
          <cx:pt idx="8">32288</cx:pt>
          <cx:pt idx="9">10007</cx:pt>
          <cx:pt idx="10">11231</cx:pt>
          <cx:pt idx="11">80337</cx:pt>
          <cx:pt idx="12">7914</cx:pt>
          <cx:pt idx="13">16903</cx:pt>
          <cx:pt idx="14">11484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000" b="0" i="0" u="none" strike="noStrike" baseline="0" dirty="0">
            <a:solidFill>
              <a:schemeClr val="bg2">
                <a:lumMod val="25000"/>
              </a:schemeClr>
            </a:solidFill>
            <a:latin typeface="Open Sans"/>
          </a:endParaRPr>
        </a:p>
      </cx:txPr>
    </cx:title>
    <cx:plotArea>
      <cx:plotAreaRegion>
        <cx:series layoutId="regionMap" uniqueId="{1A5F8FEF-F9A4-4281-B018-F2CF48068EFB}">
          <cx:tx>
            <cx:txData>
              <cx:f>Sheet1!$B$1</cx:f>
              <cx:v>Series1</cx:v>
            </cx:txData>
          </cx:tx>
          <cx:dataId val="0"/>
          <cx:layoutPr>
            <cx:geography cultureLanguage="en-US" cultureRegion="EE" attribution="Powered by Bing">
              <cx:geoCache provider="{E9337A44-BEBE-4D9F-B70C-5C5E7DAFC167}">
                <cx:binary>5FzZctw22n2VlK9/KtiIZWoyFyC7W5Ily3Ys2c4NS5ZlElwAEtz5PPMK8wR5sf9ryYu6JduJJ54a
13QqSbXQJEB8wLecc8C/X01/uyqvL/1PU1Xa9m9X0y+Psq6r//bzz+1Vdl1dtgeVufKude+6gytX
/ezevTNX1z+/9ZejsenPBGH281V26bvr6dE//g53S6/dibu67Iyzz/prPz+/bvuya7/Q9mDTT5dv
K2Nj03beXHX4l0eHlz7vf6ouLwtn3z766dp2pptfzPX1L492fvrop5/3b3iv859KGF/Xv4VrQ3XA
qCAMcXT7oY9+Kp1N3zcTdiBCQbhU+LYZf+j6yWUFl9+OKnK97eYPLQ8N6mZIl2/f+uu2hUe7+f/+
1TuPsd94te1iO5spTOwvj1Zt56y5fPSTad1N736O3PZ5VqubCfh51xL/+PveH2BK9v5yx1j78/e1
pvu2Mub7mAohTBgN1Udb3DUVORAMY8awULefDwZ5b6rtoL7ZUncv3jfU3bYfyk5Hby+DC+O/j61o
KBRj7GFbiQOGacgZl7tG+jiibzXUvRvsGete+w9lsOPf/5VeD5ffwQ1K2DwMI07k7d4Bu9zdW/yA
SvCSIZYft96tB77dWx/G9a1W279+z2j7zT+Yzf7pv5PJpOSKMEEfNFl4EHKlMFbhg+7w+PebYX27
xXYuv2ewndYfyl4nv//z93/a6++yxxSYClHyPteAXOLuHqMHIcNMgMke3GMfxvWtFtu/fs9k+80/
os2+YzBjkhDGH95p4Bw5FlgQ/OBOez+zt4P7N623e5OHTbj7mx/Kjk9//1f5nXwlCsFI4dYlbj97
4U0coFCSkGP2sflueHs/rG+13d7le1bba/3B7PVPb79H+ii3+QbioXyfPpJdV8kOQgReNGRsN318
CkENxvPthtq5/J6hdlp/KEM9v6zL75E2qgOEYE/h8H7ZrBhVgoYPxrLb4XyrmXav3rPSbuMPZaRf
Ly/998k7SEgEV+y98xO7m4kcMMkUQe9NhfYgjttRfautdq/es9Vu4w9lqxcAeX0nxyeECgkUz7ef
XVvxA0HAJZLbXQVwyK7/ux3Vt9pq9+o9W+02/lC2urgs0+/h/MSBEAJRJj5VWHfzeX6AKA6hot4z
0u1wvtVIu1fvGWm38ccykinzS/vWfJe6i3IWMoTebym1u6egUJZCIi7ebyrINe4mfxcfBvbNFtu/
wb7R9tt/LLv9/q/vAiCKA0llKAR5b5a9DBAydiQ5UxISjx1r3Qznm021c/W+nXYa/6uN9LnB3c7U
LUGx85s/y5oAXBgSKnj4HsrYs054QClWCIiTj1HsrpE+shefH8/DhMnHC3cG/93pkM9TJR+ppfiy
u1zdcFJ32JIvt36gWfYu/RK1dTtfR29/eYQRgLWcQSr3ke7a3mdnL+xDOg9dfX3Zdr88ApoLA5II
LpISBUWXhLpqvL5poQcYc8CtoNbiEO4otFjnu+yGOqOIEaEoAQgSMhYoqlvX3zTB+sChkhL+A3QM
l/IjOfjUlXPq7Mepef/9J9tXT52xXfvLI/DP9e2vtk8KERZB+gp1hgQ/Dd0peOj66vI58I/wY/x/
rE+qVNZexob26MTXM9kkwnfPy8YgowNKzi0h6XnaN+RpPY9ZdGfSHuieoP3+McRwITmhmG05C4jn
d/svRdi4vshEXPFuXKtKqndyGcs3JlvMi76oyCsmbT9uEtVmra6SIXlW+WZ5LmQzJlrVbrYaFSEV
0VJLt+FjMbiY5B49nZIpW3TZ0faQ2XY+am0gu/jLw+cPjJ5C6g+zx6nAdNt+Z/aSVtVj0DkRh8Pc
b/oK9brvTRU1dYIiXrfTV/oLH+gPrAWMKQa7I7ptv9PfMAytamwqYpxVVo8yMEd5EMioZHg6/PKj
bQ2/szDAMOCHGEVCcAqf3a7mjLQyH3IRt0uYnPRL0uoFVlOtZWu4Hrsyf0wZHb7S6wMPqEIExJZC
jAMXufeATikzZcEi4l4UdlVkzESetLPu04lsvvyACvzo/hOqEMPig9yFwRbb6yup+yb0+SRjjAaW
xZ536aUVRV7p3AVdorNxqV50fWCziM950GiyBF2r07Fuj8IxadOIoHI4prkvLizOyXnemh5HTd+p
Wmc269DTPuP5eTJWQaWzGTenvWrYdaAWXGjr2/6i4gsza9wJ1W0yFqBJ97l92xftaI4CUpJJ82VR
52Rqx1FPSZCd26Sofu36hLOIFMlC47n1SaGVl0k02q6nGvZB0ETzjOZGp7OdfhuDnlYxncrp1RIs
pIlSNftcc8TcpvGTOCmXVL4KXDAZ3beFsjFSrOn1ULfovG+7tI0Cap5R78b1tLD8OhRt8Cxt0TDr
ujTDG8wzj6JRlOh10ajgxTAZYXQe9MGzqqMj1VPXX3T5KE+6qkm6eORD+brIJX81ENW/CHFevBsH
Ppz6tM6JDtp6nnTF2uWcqDp9U3ZCBLpHfV9FedGxKQp9RlKdCvOWZ8xN8WxHV67KBstO87bNSg11
hbksmwDBSqp8UUTDzGudNlsDUtkzf7uY3gen947s1q9euXr2Js3e6y4+fv3HWX1tf+389XV3elnf
SAA+te1+hRu9v/M2rux8uRfnPhPJbqUfn2ncCXM74fxDQnfr/O9smHsB7mM68CmyCXDe72OaPCDA
pECpzENwEIDQf4xpGAo3pgC2gpIgJJhB4PoU07gEH6+kwJLANbAhP8Q0AaCjotBECADICGLvh0fb
mXsQwLz/fjemYYibOzsbkiMKZKoKQ8KhhFTboHPHTS6kJiB9yXFse0Qei6V9Vae83QR4CU+6ZVbH
Blf28ZZQ2khcig31c1VoIcoGNu4iVBy6pD+2Ns3P70zhAyPbjxcwMMkYpAEQuoFelHsDE0ke5GPJ
UNxMdfMYtmuVatKOMNDCJ1EYyFJ/ucP7M0EREpgjEQJAL9iej2No9KadShKLOukj5KU/9jToLr7c
C9h0Z773kgi29bR35nsviZjALXX6GxMIvI1DO3EKeHUBJWhIQWgET7r3hImkzeDElK7owovf0sqV
x62tF81YOAzal9Ruqo5DasHBsQettJ1esp5sKpAtPSlFy886auXrL08I3va6PyoV0pACqY85I3vR
U9QsVTRJkziZaLAOwTSHDXZtp21gwWuqJXueT+OZafr2cT2LYhseskPOB/SysAUsQKyeBX2VQFii
ovJfWRV4a5B7w+NUAooMiRe5ab9jMLkIuaTeJvGUKrnuCkVjlDN/Obl+OhRzgV+yKnBGc+PQBuO8
i5QPs00ycfe4btPu8Zena39bUHAjGPj2LUMLXNGNje8Mhy98mrPWZ6swl7AR86zqV7XP5ErUKHiV
hWo++3KHD62aUGBwQlIowmEt7K5YIpoyN1ljVqpx5XqZekF04Tz61ft5jDJrsii14/iuARPoLG+7
J3MdFitHcH0cJFlwjsZp+YpV7mVcUHSQrR4OEGXI7cjemKa2DRtScrNKBBfPfJdMK4/IELM0mQ6t
GdpI+Ep9Zer3HQTFaKs+gQoEOFgEDnNvIvqa9iox+cqJJN1I2g6bJSzdV+b7gV5ArkSAy4CsVYlw
L0+2PPDKFEmxmooWJpR3OY9KyEqef9ms92YQQxoHaaugW4SXh9v2O+vIGnATRZ7zuOBzeepIxo4s
T8peF32XbJbe8E0eVPzpl3vl92oo6BbiHTwaCK8o1AO73XbMqrBBhsWuWoLkMMjC4B0k5Jldu7nJ
1tWIIVecaRmieAz87FeJdVUb+WUkYyRl4F0cQGwcNFa++7UImizbODqKSM4uD6M2JGOmPZvr515Y
0WjBlul5nofpCSwlepaPOX7WhLQNV3UnkNTNnLQn6ULxFOV9OJe6rlBymsnETZse3MGmRTlxT2Aa
w1APQzatOkvrdROQYdJ+Ii7XqWr7SvMMdxdZPfEnKKhGux4y4o5hneSpnoQa26hgGW2iwhRu1KQX
5a+tNCXSEjcpie3Y18NRSQZun02DTQ9r7kq5oXgOTVQsQ/lbF4ZLslJ0Li8mRUwSySIIhhjnGTZx
gjpaRTQYxZsACjofBxWCrLVvjtpaJb+OJmkuSpaLyFTetvGXbfrQSgJ3RDE4Sai28Tbi3VlJZZsv
JOEkjAWpgtiZMtmEgJmteNNDKr2Uw5OslHb15U7vBY3tOgIlxLboklzul1xjkqQ9Teswrqjnq4VU
atXYuo5JYPmf9TXg+xC4PnhC+IfgvSXbtmkBqZOCrmBXPMazR+sky4qopjU7hnU+rzkPyq8U+w9M
KsdQJCMCvp5LtD+paTok01LwGDvVnRbzdJZkoowZTnyMBOQnvPPoz88pKA8YJIKQCWK1XzE7RrMg
nRk8qDFsrcDgUW2kXdMmFYdfNt+9KIbBewMKAD1Bj4Cm7K6ZNmeVw70L45ZPVQxRyx8ha8wqR2o5
xVX1tQp9m2TvRvFd7GTLE+8s0j+KnSDn8RLfwCYoEVO9eRgwaVJcZ/EfxkoeWN3yDlZCtjHizpb6
hJXYxqqTvxQm2Vvd3xEmYXsZ/X8IJtmby38HJrm/qqGCoGJLYytMpdwGvztmy6ZFlHM78NhSyeKc
Jd2qWXq/YXmJYlx05emXd9H9VIHCuQfBtooiCKdob1EnGS0qxSseO96E6zaYuxMFEfYr/v2hp6LA
XEFP4N2BR9x9qsZ0Qa1YG8aGzyoKsOk3tMr6J5QrF/GikV/pD24Jd9xJucHRcs7B/QGsRSDb3e2x
LJSCOsyiuONDQOPcTLaLLGaDAvxnUlZbR7MkbuesPm6nZkl1P3Z80UmL50FLWefPRSKVX7WSozKe
OK9eODPkNp4DmhTRWIZN5NoJ0ghULclhkebDBWTtjdXJXJdXJnHzJjN0fNdWxp2lfVeSdSN6iNwl
zcZ+7UaIrbqVYZquRNGYJ9NS+d+mHLQNcSAYIMy1V6m2YVu+bvJp4pqhtE91jnx/nTlnPCBGaWn0
SMn4JnGQfkUqcaKDkjpvHkORhq6Yr6cpAtNX523fN+cFWPtdkbXJk4RMykAysgCYJX2HGm2awFZR
0YgqA8wRs1yHaHJvQse65FiJMtxOYjI/DQMjbMR4WSbrtjBzoecq809Y4KdyC0IJrLtiKaH464x4
TPvCAVw2pdM16RoB9X7Kq0ted021mvqavIBiYXhZFvOcRkU54vSkL+mUajXP05tk8LzUbS2Z0w1f
CqYHwNxeZoOw9bpbKNRxkyNVuS5M0y4Rzual2JhJhJA6TbSjGgYFuO3ky+pqmdvgeV2oPI9dk8BA
xrCAKez9zNk6KVP4C6SE4VXlk+wdJ8MIz1WYtF97M6bPy7lM6og0Y33meVBfQOrWdTpITLhoMyxW
6rZqyKKbKmhTPRYBTbVxJJ+ilOEB5mVpu0AP3USt5tSiLQg4Jf1Rz2V3XrqKZ1HWczto2sz2uCOW
5rpYpHquqG3Uppn4+Bjh0lpdYZbNUa1UC9Nq2tZok9vkMVhwwhFkn6PT81IVVs9pIMatbeGHosZm
ifKE9k966bo+UoEXL3Jkgzo2rpDydJSVOwpCm70ljqhikzuaHC3dyOdVkTf2yFBrm2igKH028IW8
gI5QGU2tdxfjZJfnsK6N00lWD9eN86rfFG6C0ZIKgpwOZdKccW9E+ZVs434lAJtcISwloAeS7TtL
M4W4xBiTuMlQuGksdzHQF+S058G4grSj0hSNYyyS0QM0wY6+7DrvV7XgY5QAZgiQOQWl7R6ZYglu
GlI5Etc2yKzG1dLEviRLLGdcR1UX1uue1SkkKIGN69arM8WcOCNg8FiG/XhS42D+SqZ5P+zDduZQ
1gLQAJlYuBequqCSY1BhHjcSqgs4J1E8DWSjdJOp8tlXnv+B2LHltOHhgRkDenuvL1U42jPR0Rjg
x/FocsMcz7mzJ4Jx9njmU3uZhcLGQz4wjb0JVlCAuGiWIoHtnGSR6GdwVJLZ9ZcHdj9RYyGAodvy
FyQtnGxjw50Yako+tji3IkbedSeoH9WoKa+DtZN1p5OC24ugG8avLMb7KA8GPg1kMsDlMzh7sh/k
lrxGJsxGHgNtlj6pDTh8gAHrI9t3AO0kvF8vFGILDwrxVJhOHJVL31Y6Qab9LaiX6tWXZ4GG2/W3
EwMBMAa6RYQg3gEMeL8+x36aAjrQFDKIoT9mWbmE64JDWagbmtQmQtNsyMaLvn+SpjmUI6SG5aMT
IJ6OU1jDb4cZMNNILVYcTQVGsKbLrIBNtYBCZdV44OKiJCx8fQQlM/g6q5LpOK2l6mOPm7KO6pSG
F0WP0CHhxUgg/jaD0lWL/SHJs7TWECVLByQMhjCaEHCS0TiH/GUWppZHaJ5xG4cFoQlspt48KQkB
UnIg2KW6kgVqI4DN+FVtJ3AywHWM0xHlpedahH48l9I7qmfWzTaq2ZgeYbDDK1rTsovomLo29k0l
Z/ixaaurJnWsXFVzj+RxOU8lxDUTSNxOkZhw6diaGkHOQlq353wZl26NF9qc9eB3aZR0HKdrls9o
ic3E/YtWAJSw6slU4cNRkmCJuxCdVs5z+3QAn9LpaRIURy5D5UXTpzTKJib5ppssAF5Z3bY2bgLJ
qHama9JomucqjGjfdE8n14VvcydtsIG4WFbX1TCj7oVZgHs+X1QWksNmdlkFXJTP0YraWvTHELjb
o2VMmidTW/PhpBG5YlFBk6WI53Jy7Cgfu8Zv5qwrzFqEg8fPSCH7dZAx2sS9lyjRk5HeRGFfN3Xk
yjY7M0OjuK6BaXqB0imUgF8A4QDWTHkTz70POhh+jZuYoASRtacIzukmyfgMAnV6JWARGb0UJnwD
SS+nWik7E+1YUL8KsYBAaTPUvoZ6sgfwKvdJHmXONMmRnEez5Z3GAbC6qgCkQHUm16ZoA7Yam6x7
0bZ86/qnudx0s5PtarSVeOGaUdRx68tpXRvj8sgJ2vcatUlRrLpg6tF6sbBMtWmLmuqMDeIsn40k
URHm1ax90mWjtqRrLyBraJEOcpVK7byp5niB3YfXvjTVeUddUK2ScQwhvQuG+nqclcsOa1b3Y1RZ
TPrI8KIsddn70m+aMgtP8sWrUiOTSnKi7LYfMQftoZ1Y1uvQzWQGV97yTZ10JtPdMg59DItwqk+m
NkHnGbawAIEHCd7wMRdCW1W1IvZLGxaHjhXZqzScxsOgUjJdmURNKBa4pK8WO/PXfdfPgb7PcXaT
MWhL8//l9KaBRXX8bdSmAZjm17+U1oR91leru5QmIHDNHIEIofNa8mlyUZLMItSjmEqlt0TTirC0
KGKSlNjAtizxWQlJdRk1pnHVxkLa/9tQZYWIyqKZj+Uw1rAtwjQnR0HQDHbVd7YAJkoaedVOYTqu
xqIrpseiFGxYL0DAP02mZnw1VZYzTbiV50Wfhsdt02Aak3KYcojnS3qKhySnGhcCz1FTjrKM67El
LMJFJRrgZWYaHkJg8Vk0upHYo7SckDmqe9EEq2KozJPK+maMfAcVYERlKfHK83SpYot58qyunbvA
WYa4NoqZZUXI0L6lQQD+TKZ5cDaAl0wB0rf9EHXAF/dR4/McZCxTgS7GLlBSU9iVfqMWADgjQ1h2
gRJCSwgp3qrITfW8cQa5Jh5RAfqXVLqiOBOsszyWqpvmzaJU+o7OTcEPR9cHL4HA9g3wArSqYQpG
SLPDtORDlA3YFHqQWL3qoUbQdZPmxSqXOSgoyirn2UoVPT8fEgsxK+1d+dbgBVnAO0XxskNp86xB
QDTEuLf2pJnNQqM6WVio255NSdQxlpkYsS7wq5HaCpgu6aY3KSdu0ATy5lcJbpY3PguS4TBzFqJo
N9DCxmDM/mRijQOOSYSA1XYumMUqAZ5hFJ4aLbttdta7Hr+qfFf7w8xSnsaIVEMS54kZWRSUQQII
cEX6+hYh/FM0+umHdyLscuY3fPAnQv2/lGzfkTXeJdvfa8oAZ/i8puyhFx7c0aPBte/Z9/AAGORt
kgu6LSAGtqKpj4oyAXw8ALeAdG5FXVCg/AH2XR7AvYAuAfYEAW8OYrM/w75vZQG7ad72PBioAiQB
DgaUinuYWCp8Iua8yVbSVEEGZXswXhTwkohRV0aJN14+T7BwFyy3QH/nPfE0KkY5mCgflxKiNiXT
edWSyZ65iaVEy0rhLioKOaRxg0oQoeX9wnGcAjr+kiyiLqK0IkUPmbRqXtYlQelxmWHYv3MV4Fab
OYA02/lapBDGQpUcUr5pSxq+lnkIHgVYSQLcOJuzqBpRsPEoAYyAdqE56sYGD9EfyxoKIKZgc7MU
0IL/ltShatXzdhak/QvTh9IBnRYHSYjP/0AOAT6RTVo2ZFTaN0q++E+nE0sp6JNxq52qXDqNOtwq
qnIcgriquxFadSC5UnjBk0bdVohV3oiythqwi+RGqtVtVVvpVr+VCJQAkJRxF+oEp/lZSgLIFGUg
mpOmrkgXIROEVyBNTEA/NUAxhdU0lprzUdEV0AZzHcFLAsZsNZlBPvNNEQIWk0Pto43vqos+WRIP
pRnLXojFJ4e56RcTWTkApzn4uhmhapfVJW25PCtQx2Cd0wAyRF7R5TC0OYgj3YhgUwFgB/lBQQex
CvIF5Ss6kobGAS7Qy4C1RKcpM+/KghYXJS5cdUR9pr5S9T4ogvgkzQAqcrfs/aw0I+jz8jXOUgXg
xI48A3dyOITQJJ9+g0TjHgQMwpE7Eo0bEdGdovwvkWg0ZZI+G4WFuPmHdBrbGdopmLdjvKPT2AON
/4BOoygQO0VA1q6/UatxD8vY1WpsT4nexTI+r9XAvikPq4Wo1R8RbNyDkaDbT4KNEO3NxJ5goyYN
FFSzhSp9T7WR1Qs+rdqkWv070o0tXbBnp7vSDbE3uk/SDYd8fkj6EWSr30e/sdczpGDfQ7+xR21+
Rb/xp9K/HzOx28Kan0/s7r0Y55Om8jYv3F7+VWUlnE9EBM4QcHi5D7wbbEsHf8rtgMeClIsgUHzA
W0nAj3xQVsJpga2+R4ISE+hveL/Tn8nttscOdhc63FzybY4J/8KJ/237Hac5l4iVyQBwQut4uawB
z5s5FI62aNLrT4BUOsA5gpiPg/03USnrCjprPtl59TA0NdMhP6EgDu/1XXwqD4qg0EldNCdeJGrT
FgMGauYjUgXYZ1689nAA4/EtXGWDaW6fUhqQU98O7bQqZJ6+NWmDjpe6lKNGIwttzPt2CaIeOxoD
Zt4cg+IgXJdBp4jO2wVzPagRXuFWVn6d9wMaoqAf1KRtndArLzhK42UGhWJcs8wBEMIL96qqgdVZ
Q5CWLrK1HarIApZex46IKdTONj2LQqiqTxNs6qeubTKgOZwoYhDIzThKSn48D2W5RH5Eozl0NQkO
KydNvs7nYKx6XfcEjbdMw//ARt3Gq89v1MO7rxvb36Q3L0S4/HBwBwgeOIJxQ/aAfPNjAUYOEAOa
F84Rb5XHcIbr7iYFUkYxOCoOYDwEdrjo0yblIPjhHJYApEnQ+Gc26f09uqOC2y+/PqngAJ0MNGA6
W3zi26RwD/iHHSncPgOzL4UjSeI2k6EKdsrDeriGgAgz7cz6VhO3fSfiG5y58Mk9XRxe4IDGOkdA
WP/14rhpKmEXQvSu429UyNkZExUrkZXxt8jkVDP2UMaOKpg3d8Ryhppykw4jkLj/tmJOziBgW1ov
1n+ZbG6P6PrPyOb2Ov2esrk9gvU/I5vb67T8T8jmtkT3nTj/B2Rz/wOxZJtmfT6WfOHVVJ9Ave0t
3id+/ACAPMDeOLwzFU53btna96AeHKKnIMaE03VwRDJkcMmnvI8D0oYUCDhBMhoqCG6fQgrATXBu
FES8QMRCxvhnQgq+oah3KhwMp/IIAIsEtEug0N9bEBaYwrJAVbGSSd82GgE1UEednIMzkRlCAdMO
GgM664ESIHvGyq5yC+KwVYJb/riirDFxTuxyzbPCm7gjhUARoP9zqKubdCfPAkh9UtCYbNOgbUrE
+tm9UimtikN0kzQBU4Uhgeo7dpUO27QKeoMUq95mW77j7mTIasJ1dZOOpWPB15Psm+Num62FN4mb
bDAH+t+EkNCZcEbHKF8gy8N1l8Z/jp6UfW6KKPA+B1nOwyRlkpH5Ml2G5fCPEpUMTvFl0eKm7Mgu
HUCQ5RaNXG6ASTgyBSCl2OKVAJqErwnf8Bso097AmtkNxDnXLcCd1Q302dzAoFU4NC+zG3AUknQA
SlkSupfFDXzaZ5UC8lvJxh0SUBwXEYBkZFPUhmTaIrDHqjDEXyBIv5/SjPRphCdQaMHJCIX9MfKE
PA9KoISbU5cmGQOesqweo8LKK2D3iNNpXc+vEs77jQS18UkRwLEOhjMcLXAsacUGIl+X7aIeM1/K
uJ5GWCMjsPzhph6q+l1QB+KQwSnD17kLmd2Ch9xHIU9DHwFlTVcq5X6I2zSja+9ygnQOTPCthuJ/
wTkB6v555/TgGyrvuCW4+KNbujlqrCBlFUwgKDo/eiUEumpQhTJIyjgkrnfdErycAGArBBpOAqeA
wZV9cksc/orA1YG8/iYJ/hNUA4ho7tWj8MpiUKfCSR4Fuvntmf27caqrezgNXdfpqoQXZcOhcLlc
pblVh1XGmAaRFgVN+fiEobmIRCaB1pvMkyJQoe7qqY1tAgdzx4pO64BeFjOcGgPaBdZtVh4WId4k
bgC9Y5J5XYlubYLslCzgcHAjV2XF1m1KTpd6edbMr6hp7SYBseprY4N5PdQ81GlfdXokcATCNdbA
CV1Q2xcI5HkOdFATaJEGGlxNKDibBgnHgVuy6YLW63EeXi61qXQ4lS0oHAtQjKpkjHpVD/HMljFO
BWw64PJAUuFKDQQ+EB9jFgIKba8AO7gMqsBuoW0bT0XVxXmNR3Csw9HoSeyKtoxNIp22sj8N7Pgi
5Dm9JrZa9KzgfFpPPQgwSU2j0cAWxrZiICGprxpA9laJzJ7XrE8fCw4wOPZuzZA6zersrMnsCqrl
eZXnCwfC5ryrpD1VtBOxMCGcxXcR7FM4V/ms7/kGtutv8xL8pljeg2QmK/RSoQ2EoyoGgc6ZytNK
17M9ghmuoqlvYrRUazoHr3JTXWZTc7q4fIXH4m1HGBxmwfAeZvxsoctxaNysQT4YJar6NeX181mV
pyLv1pVnbzPPXvmlWxWLPU64eF2r/v/JO7PlyG1saz8RHSDBCbecclCmpNRUkm4YUpXEAQBJgCQ4
PP1ZrHa3q+zu/o+7+0T8cc6FHWHXIImZCey99rfWdiOyNGMk6+EWRGnKVoOn65ynIYyI+1ILOEUb
tut8nVTlMEW9CK91UOwLuuaRP3lLxLxgN1COFn/Od6bOr8e+/nClikFmAiB12QgPXSgT5Y5vFtcH
PXIWr9UsEhhPq2iu+a3Xg9bMC7+OFtOqzCFcZsU4umndSQs28fCxDf3PIuSXphvSQbfPqxcAQtX3
YZ3HhVmP0vMjzImfJuV9TGN7KKnI4Lo5y8V/MOxddUuSe2OCd1UG+9BDJXRshnE/Lbspb2Jt2zFx
irgsrb0Co0pDH07/6TjkwQHMcAIXY7SKMjNmTvrcS5fCj9j4EYQPgBojNqjEWu7yxY2YtcZ5JT41
oGCfba7ybyM96rGFLOIAvlLjeCAqZ/HIMdTwqvFU1uWt34OsKusBTM1cJ55YYXSvm8g1MusGnTq1
Gwfeq+rUTdNYp1G2O+OpwzTzh65v0qakt5MTHpW4qvX8uYbnRrbJjB8Jc7tbe5kPnXDpN7/oElV0
p0K3j4ALaFTYrX07d42IPEQciAk3njsXDybEBUxM06ZF48krvKhj4neCnPy89lJvbf3M6HCMTaje
8HsjZuheWnpvutrEBNpOzGvqJ1M7L5HI2VeQsCARPA3c0O8ZXkxmHdmcB3HJcJvOzI8XYBSFoV+n
Mr9GJiOG93rdE69jcS8HJ2LU/8pDm6ataeHM00JFg13fAVl4aLl4dAGT5qJRB+YiecBulg4cWi4S
Z31dZysjbCqidpkSoWCYIsWz3cD4D+pqae0veVB+s2h35ZnpVIPnjdp1wdlX0YgH/ESDGvkGebdE
Fqxii98+CGDeVQ4Aga6ICHHquOqql2Is78gqSOwafQaidw1WKevdr/MEunHQ9h0QVGhjtT1k3Zhf
PE+KaHDMB3I/It4DW6jZ+C6Zc0FB9eSVa7aGAbDxssGAVuGNxwdykZYoo8WqgP50FA5CzMI6Gt5W
bf9eWPa5I7qK+nJPjW/FXUOu2hBPagVLX7hr1vsSsQNDh/quuCuaMvgACzpkebjuRwvaogICmEqL
n7rau1Qhu+88tZ8dtdFt4U6CaKuQITLFq9ctaagkMh/W4gqGt5d+oSmfAbp4OblfBysZFGuvWnvg
98brD23zgrG1c28RInMogHOeISRhaD4c+UbqU+8ucaWyeTEOzuohGcvPIaccp/WA0+2z4/zAV0Aw
bRekpR/KyPANFLFiU9kR609rcKn852YWVzACeDEcVw04LAnorQdFFvFmwJXo3lPFzNXE8ptGuAGs
B6UV9doFj6WXKzOP8pLPuHxGWT1MNhFHauY+Yk0bT+CHn5gA7x8W/ktReE9lPqbA2U+zzVPV5mJP
tLHPjDlN5DUk3yG4w7pe0NhEipEXvElBonmNSEtXsZs+IMt+8fWADA1W7tu29OJmsVbYoQ1yHLzl
0a0A0Bi22Hu2rn3izrDdYlhKjD4OLW33uJw2xghvcG3LJR6KwP8KGp6dCBlN4sFZlo2LYLGsCK5O
44dHlCD6AU7iClJqRe9hfBdR40bFjGwJFuavbUMvtsvP47rC7Qs2HQg+iAa4AFrG41Kb6tyF2kTg
C+aotqezYTLztL6BEBzEvvD38wiHgdKOiGaRR4BubqaKqHiVzQrYD9q3xXYTrqq4IlZE6QBM0djt
kzB6jlH3nlRNRFYZk5meupHs2PVCrYtL4IQL1cwvvnypCq1j3+7teEKiSEbrXl7CyaALYhcf49J0
LoMmsiw8PNuy0mBhh8n0r34wf3iW28Swz7jp3BX2QVXLbTv1bRQYAbu57U2xR1Ch0GIqbvFzJ7wt
9sGyDs9j7zuRPXtpPQSpraYmaku+19A73wv45ffGNWNcKL9Iaxy7TS/ZpQo+1SzLI7EX+gDoaMPe
u/qJ+PkaW9LAV0JwydV6fDbem0fG19oa8HJbSzJ57fU8OifC5oNV19bZz5XM2BRGc0muWfFN4RsN
KNo8I6OZA6TqraMYp8RtccvDXS9S46jhpGcckpXdsgzHCx70tI4nVG554nuNk9Z6ivLcXnfdVAD/
91vIfMCpMrU2v0L4/xc6BhTX/6xj+Mt6hHhblrKgPfgeyPVDy4A//WvLEPyC/RSwlbtsc5iGW4jP
33oGsN9oDPDZQxY7DocfewakN8A5AXkBLYXtQuX6rWdA44GpE1QM8Lowqv8ZKcP7nkbxs5TB4MwI
IanAsw1HFkSTH3sGZ8jlbE9NlcLnflQr2amwf2FBH6l5vJ8LcRyEF+EQvVPDNz2KG2mBtxPdzqmd
o4sQiblvH7rav2KFdXCD8Qz/Cqrp9cBnmrqDfxA2vDI16ETd9YDpmwThSXGBCiJVY8sfMQUorxCs
FEvSHyUTYDBBAtt7qwH+BxuPs/NJfd+XyiTVMl9WbtVJx1CzNEoRsPCKILBhDHY8L/MrmJCA7l+o
Xexxfl/cEngugBe1HwzsSsuyh/Dx3vjO7VrTz6qVVRRYzE6ncnOLtyvhsQ5lkDWhvDVAhQWlSzY7
00fDP5nf9lFTzWschCalFCB2HxaYJy3BkmjM1pJxblKbgbPHDO21mhYLk3+6g8f329yZaMFZ1KE+
cfLyQZpqD5P8HEGpGmJV04ytA7j7MGPzuqGowWnma3A7+rD8KZk4LfQfjjStinceKjOdVc1S3m7/
tauW2o5RmVn7Yujt1CYnxYfmSbWomQCUUZzidFfk8J2RxmuvFlLypBnqGcD8cG4RlpRBh8pT367f
YYRzEtjvxRkHjvZjaw0JPGt5AaOwyve2q19tLlwAOEWVgDYPTwC3T6E134JtWaO+8Y7wdl3aQCYi
DBK4FQ7VgnwjQN5oa4Z4nvXZTCHLHOXHY/NNFKGIRUFRztQY7qEIui6I/UwD9ZXOSp9o4wUy1o06
u9UQHophHvbVHL4gycyN4AlEowf+Nvf7O1+3d/Y4RXplEGzkzlLrwRqrOwJ1ZbGtGg6rh3Hm50C2
UV0x2LzVHizoOxK3IlKQw+B+rAyhb66T5Pk32OujIGyiMdfZSOd9wZcXpywuS+6cKHVgs+j9pGDs
wwTlk517dN+4qo/aaXqYZ/PAONl3zaIShOpduKGZ5bwZv30ls75mrIYJR47xYPvHYq1jI4Jvxh33
lfTPPusvSuGm9Gyypkhqc9NmXMnXxSKvNL/4a6BvR10+W3hzpQEeHtpq9X2cyf8y28yX3I2CmoQY
x7ZLjCCpPBqDEh1aHcyxWj2W4iBw99R1chCAVu/t7GklhyVc7chIwIbUtpCPYPfdlS2sKoUr/77v
oAFgaman4Ryk4VhZD5ThKOi8MG39/DhCkXT5NGfKHmQSYDLMY1bBgikYv7BVnAvSf/iLld8Uxke2
gvGstC7CJgm1G+KB2OqgO3mzbvl6PoG05i9JUfqAkPPKxA4S3nYwibTRVJLnaRQWyj0nll6AN6gB
eJ96PR6ji2oXH+Z1LHcWAr7OC6sUunU0NGMexg0fz7B5+HuM0xCoFaAgcdxvA7JVGt3cGJTvOz0J
KLWLv6ZSTF9DlKHUC9/FWO0dMr/CRCEPHeNz2liiie1emUgUrp/O0tx7a/GwCoGOQfrX1JR2tAiq
M1n4djQqF/reDEcVzq3l4G0lErqu81zj9/vomIE5l1FuiZttCVdEq7mFVZFDxlgIMr6QG8aGRUbK
D7tYd6SIlcNvDXNuZtnKaxuTwivPhTWyD9A26IciLMNIoEYH2ydQ0MAlA8Uc0/vlFh/cBnTQ7DyV
ttaXDsXox1AgjQeqJOqnd4HueHTcs73wzKBrdmfnw0EXnY9BVKKr7nHsh7y7X9Btd7nAoH5IXZy1
ReV+SnTlVldZ0dS2Lo4gtOzz1rxDkqwje0Ltu6Cz792qgocCzb61IqSvEPpQyf5tgaadiE0aqCZR
xB7UAhCrHxPUA0hXu64pZ2TPQd/N7SUqN6kBr/BugPbgzx0e+qZGsGBXQZ0g6sVAqygq+xxCu8ih
YYxc34YCMKza5A2pvRcBvYPOfVpB/8hX+xvFp3yFLgJu/M7x+H0NvWSY+RItUFB8CFoaigqo/R2B
woIEkhQmwXMF5cWBArNCiYHNI9GbNDNweQAnAQ0NMSRtjU8DKvidK/MaHle0K1XFXhu3eHW4t+Pk
s1/RDMsWLUxwm2/S0LiJRGR9xG3pR0teL6mGjiQG65puulLTZP4mNDFPFFe5b130JkLVUKMQr+Ru
WjGq2U2qGjbRCg9n2PQqZD4K4nzocnxooXFBEWujbpO9DPSvyR4OxpumeGDFkHj4Eom/FE9+V92K
TvUH5es9yyFIMXetDuiWn4fyqgxUnTiu/nQVGa4DcPoYWjQpSOoXtSlbQwfYEg8u4/OCEW4ZdcWa
zgptQYPjPn+q0c363IulT84zRhhu8dXxp5vcePvRwfGDd+AQsZzO+HiCokOXNzpX4hmWaPgSa18/
L01pJ6zjqITt5Y0L6B0U7oLez4Nbl0nETza9vWuW9VzCr41Qvi9yCT9DmHgnodMmt+/GNTxRTfcw
hRR4/vNNB8tbzvUeE4U7I30UMHiJcI+VYXE95uUBYRpRabG0HotdtVq7wv8iguWCvsy/KTw7A/6z
gx0H8YehIZGbd96L7yBTKW1U22Qj6otfvbX/Fwpr6N//uLD+3Y6SP9TV+MN/q6t9FMiY82HWE6B8
xSDw17raxz4qACUMNTdi3hAZ+1tdHf4CTy0q8ZDgf2O0iGL8r3U1YqAZOGBglcib2n71T9XVG7/y
MxvmgOFHiNS2ygdxt87vtPjZrH5BnQLetbCFwhDSRxBrObh9NUKPdRg+c7BrRwUs9DBWTkcDGnmn
CxtjJdm0l2aRe6lgFG+Xzo3Gyi3vlBqGI+fsa1hqGtVyHuEOrxEHwPSY2Ba5bhg/mQ7edDKPKcIV
FvztHoaRVCfwxr61ykXIXhFrwa87f/ZTzDMA5/Mw4p3m8A/Y+1CZ42p7e82mrDMqg/VmQE9vRcTq
b9bA++q3wWMZQKIsVNKUDtxQ75IUT7rXj/kmh2nRnjgcRJaPvLQVXBZFoFhhD7vVxs0nfKTaOHki
Tb1z597EAMwPxlkPjsv2qKyQVKmQoOSGKGyG8MX14bGz+Ltq5wu3Hf2Vr7R7/dEQWgnLFjHBxQX/
w4SrtGun7r0Bkf4F+r7GmUrtGpqK7y/+jiPYwb4hFrUvogqhylI625EoBxrrqoUUVNrlGPcVd+zI
GlWPUkBd9WX+3Ba3CrKfUHMSFMsJeYrvs635Dc1D67aDGnxToJO+8jz0980SIlO0t3oUJrA/qWnY
6apMqOBXI1uQUgq/YyU81FbA60+1Vdr4z04nIcGQgyMxazeV7Rz77LX3bZQNY+BGpQ4zTsIUiDvK
qqrPqAC1Mjs3Y9seEXgavoplsONiWKLcQCZqiX3yMd6phfnizcqN58Jsk4cW9PuAOSpSTGMgiY/r
KpIA6iykqWmP6VALpwZJnGWhRyLss267MKmN9HbB6rexIx0ntYfyMajopww6FYXlAqJfZKrvn4zJ
YaPtYG5o4LdFYdVHg093tggfbQKbLjK2DqE7h3CwjRA7Q7zEVjceBYF+PrRI9hhnD2XYWH/4ksMX
akEipRWsMHl31ZrwVA/00UJ9D3+dSHVHMT1Z5Wn1ZNb4VySPKa1S2tf3VlEf+VK+IUY15t2wSaoI
z+pdGBB8syLqYkJ9NuN7mSBPlzCYdnDQzqK7rTRaL62RW2wO1Ozkets5ENQTWRCM7fEvjbS5sO7K
tF/XWw1HcFTP8KFiYoTxcPEAD6rB88OHD9GF64qQDJebU+0456AdD4uNkAy/+hxgsw8Mgi1yGyWt
HXzWSPqLPKu+M8LH25Ch4RvtiOdh5CDvIrN6f80WG+ljspie0FTe5s6y4m3ePAtvhq0PJwScrw8Y
OX8on9zVlr1DXtadaMQVzIbX/UhSywRH2HRTBwIZzLgZLRBpZrfwDTJSk8wbihR+fJIazzsbPmWV
Z8dB49665Xydh8sar4OddqzD6A28Rox+PDX4aJFl7eHO9k+Yst/MnY97twvrqK/KKuMhuDRDForv
lFyPtX9k3I3LXKVwwqJm8CCYOvleGg1hU7MFwrQNFbObTlIUKnLDLfAM0bYY1H1BThuP16LOEyR5
vEh3JXFFDTYI2/dNu1Ck8U4nxyx4uZo9oF+M68odgxdklXg+eXDsLHKrpHc36PFhbdsUT/yo+nk3
mTBdAkxjrO4TB8Z13z67VQJ4A6MJLx3riO4W+M8XpTBt9G+9uYuF7COk5WJkU8d5yBEM53wdwjoG
e5op1Fv+apOIeMtdOaLYFnAFW+MNd0B1KCeF6SXVVnCta7nL1/VAXOvaSLZzhvmaCrlrh+Cu7zlS
QvAWmwTmnMNN630juWrxBpkuTjtczbmCVaveK0/u8VayoVfikHf5jily6Rt9z2T7NirE+grVvrjt
SGFtx0lc2WYPv/23cFyySq5dhFnuadA+jGjLFzcM9sJhn/4AGzVtEFW3to9LT+94EzzCCHRVW4gV
R9P5VenZiirKM1IgTrn21ZM39PtR9mf403CVdOU3f8IZ33vrPRH8qyjNZYZ9vujWmOCO8/3qJpfr
uSWXcrpzEQuU2MHSJ1RCPq7rB1sIuHVg7AZac0QB+gTUfgfep4tZwT10Uz2qSo+/T3b30OYI8XAX
LxbCxdSG3OKj2RxYp48KW1R23GlT19jdIWhK7+Bwn97Mi8Uig7sXfRZnR5kTEs2G6it/CjNH5M/I
EZh2dscKTDLm5yVfEU4Dnb8RbREPtZc5aMVgKjcITl2v4YAoYxXyx8LKT5KG57qHts309B6GA45f
0Bu5SeZVv3R14d2t43KzYLqyp3O97kxldpraa7xUGGME9A2PHB67in22m4Pca8sjCuA8oT3eVUNd
ngIc90BZxJ1Y+6xuhkMNS1Vhl30M/YfgTdpgarxAjh/4dFr7Dke5hO0idHBhjDU7SCSbpGMTXjcB
FBxLcOhOVm7vglGccP/sSyb3hYTQ5yIjZSky0uDvX11641ihvAYo9AXufGfv+nKncrSVc97s2KZB
FyvOGCavubSqd+KOB2v2/pKB9b+61IXg+z1uxLURNYy8l+/xhf+s6v1p4dtvVe/f/Xt+LYCx+gI2
IAfZnmDbUDH+BqPQX2CDRbqKDUSN2NTHr/yVkYMBAtEVQYhA6s0Q+yOMggIYtokQaT0Ofs/GqfwZ
GOX35S++7A9BN5sp90dZ+d8Jutlgu58V7J/yZNzfwXi/y5PJwy48Vut8IQWunX8hV2YTyH/35X/M
lQGt/tNPutZ/zZUxonMOXJD3/3a2jFNDW8dc0Ln+bwTMIE/oj98Z3ndoQbwtcQiU0c/f2dS7ikuX
B4laEQD+j9z/A0ZgL0ZVwc3/OwGANOVondFHvXQjBo0qXEcC7m+CNo6cmm3U3lj5HAUT0h6L3qC+
dMViHSagRZ8qKD0ChXG2vxYkkFddOxhoX5CJH91gyl9JHYQWUr4q8iWou+l+HqyuzxDb2UPUbCrU
bSDeGUpwbEtwYheRrLf+SNtDvrYOQIEAei/zwA5Ua4VgGXcscYWbICzKyEbEf3eFtA09RybcrK49
cDqehJjdSQQ4BF5+kKM77+DVRskyufU2oVwsq4340vddpgNJeGSv7RgHhUJgmCtZMANO0uhhOk9D
rxmWEfEEqrburBWFVsL1XBVoP3woes4IH2AEVHNLECPKf6Jd2RdJyDNkrJR7gFIwVTcDsMuuQyeU
OFoWsduL9c7yMQM9hBJBQYfRc9tbzulwKoHMyrgatQMPa+f2e9or6Cxgu9iJ85VTZDn0GpoXHhgK
4ZUixzLcUv5LtSX+T1v4v/m+B0CqbSeAmnFBkUkxHf/TQI3elvDw+kEVJt9TNahu2vvAn+szariT
qmZzO+maIZ/i70ZsOJULycuyNkHwnwZtIMgvjB3LXUSKgIZ/N21jJS1B6s4kp9gYOmPqKUE6/Adz
NxrRc1yaQl3/EL4BmmMVyK3BWRB/10P+V1+Hv+Y94GT+x3fgz+s0f7sCf/uzv917lOLmwtYfn2Jf
Dsamvwo/7i+IV4BHGKvIQXpvexP+du+xXxws9EEMGrJvQw+a0W/CT/iLD88S9ZG6vgXyAjX/E/ee
v610+P19sIX64hjalqLjn59P3QEeZLl4A0soxfqOtgGa7YxuddtIlHCFq3auCpdjgPi9znWeV+bc
9oV/QdN9yoG3HTBJfsOoGMeQHLrdbJOzEgLjMszMyqALZNTmbg9GAoOFuQMXgklSF5cUCDEqu4/R
bXIA4t6S9FLWkTAQbxf2Dsf89bD0L6qb6W3Z218t14rBcr71bXnnd+EaT6tfZqTvr3AO1hfE9KP8
6zRgUSf4tPiKZl+NH4PzOrdNF/WrBpY2bROb8lGH7HUO6jWZ6ZPQ0MPLR8wReH/nlNwCsgSIzpHh
seiLt7bwj/AHHizMhz1h9m4ubqEZK9AIrncpQ/e1tcnVqNYrXSPjx+ZOJq2XhY9fAstBIYtQOo+L
NtaI3iqEuFgYa8fBNBx0DoZBeOVbbihmVK63L0i5a+bpEexoMqo2g3CFFCVE7mAguEw3pvUwsWtM
tkhxL0ekWmNvhh33jLKMDhCrS9ak4OlrYLPFo2WJh6EDR1uMFwRdPyKG+uBTyOJeRVB2I/zTIQPB
LeXKGwCOHcyV806WE4m7gYbI4JI8CVY7hyvRXGyO7x7BNF9IOVy0zYBNbvIERPtz7Yq7aeltaDCI
Y8DCBkeVz4EKjkGJZLXcBoeJFxaKUX83cMjuCIlrpXfUxI0nvu7QkQDjQigUro9WUugNDjKu8iWu
USgih4h/bYIm1W2o4xY08r7/DrH0Yt+hs8YrFaRLBR9B64OUacsR/VCxtelQ6AHFDIWCLM/B3oYb
MlM4po00KBq2tvZhdVc3HRrWxIqQjxnMDa2sgwMGpyjwflk2LCfYAB0zWRcGYqeeqLzAA1dmwYbz
1N/BHvLCNtCnqIEPLl55l3PretpgoIVMGUI2RQYB6DRbZo7dqeqenA0iWlgemQ0rIuCLkJKSkQ04
Mht6lINBYpi9dRuUZCMRM/LAKRUlaAMXrVJdtVkFkmnZkCY8FCTOQ5g7gxkF8TQJxrB6ABgUglHr
MnbARrmtdxmhhr5qrNLK6x2gHWQ0nbsNqKo2tKrrqv7B7mt2dAQFtEs7P66Fg6FDb88Y1WAoGXI0
THo6I8LopIv5etR6wOUvd90KvXb2yweomSKyltYHp7iC5YPGjJlheOaFQ2KnKG67sLCO3O3Psvue
JbY+yC25gjrDc8FLpAdWmGh5HyCCATAaZKrNYTQpejJWA9CKB8gBrV70PHiZDoUCy2uDm+rvbOGr
fVfqbxOr4dIggBYGbXkXiMP59rL2mOwhqFOuhmPxUD0eA2kXn92EyZ2h9fBREgdJboh6C6iDT3mV
ULc0CQLjrwooLq5PEibtuAyxC2nw0yCcnplGbUqxBOdA9PDph+brgATBlAsocT3YxVdEBBdgy9ov
rvOF4oOCY2Y/gblSsz7MTR37Yf++DsMrdh1VcTXAXILUw0vT0CDS7G1ZwstgBTcmcHcwnjTQlBFp
hyi5EvPsq7LV1zjg+C5oqcnKxuXpIv0qGyoMRSsV7ivuF5jcCf7eGH85dOGXPljmLJCLSECYHIY2
/JxyJ1uouti5+PSR0rwoLyVFOO1KYx1JRXfIDXt29PxhuP9mTfnB7prXuqOfkwhiYIAqWVV5J0RZ
RP2CaX0Hg6jSN8yYQ4WbYuhAurlrolGZBXmXQ1zLcczV91VgTXFnY+o0hxU4iGU+Eu7eTQ3ORdcF
70Kmz66pi401IHj3zRcqa3owJKdYF6XQt3eeHVVjNxwZQb6avWL05zH/JJXE1LocPxFxO6ZeMwHk
x5nRlPxJQwxfhToLH8skKojCsA11WNYTFvoN2UMDEFGI6LldqxR84ws+geYU2Aa3XInFVwrRlgWJ
pfL3SMp6ddpTh+9+6tMtrki8j31+hLhrB3hhl0GdQtTF3OB9YMAlxI210rNFYaNaA1+msFW9IuvY
y1DW48NfLuPbNK2XGqFfcdFjC1zlumtMWZu0pgTdgKyZ1r2dyfo28YeQIzNzoOKUu+ua5DpHPTw+
AYNABP/03jNImNiuJxIOl8epJe7zalrAsyJ8lnw+yN76BBeLsXQeFf0XDDcCjn1aWpR3lhxS0jqH
dSEI2Q2OiDpErqtlXhn2wWIoDd3SYda9qSjSm1zhpt44JogNrAEE92cDsrXS/UM99XsWildUEeAi
9L3V5k3U2+2ZLVigITwoOeNVCfI/Bo18dutWAbsW9yMZ1ojDhZKC4+U7QIWAkCkGKk1Zb5K8rk8N
wYe9BQARIHM0AjoBjaivWOQs+iQrJ0UTGUSuLu60VOjLiAvDBGEYsOe3yxRcGvbEbdtKrQZOLzNY
d4FZ9kz112XwhWiWNWPdxXkLolqGPvqcEu+yLtCY75b+nDCwNdkc9MOdxd39aqDhTnVWDbVINHVO
LV6UXdMbmNQ6ui/nKhbAkY9KB+eic5BeUtZnNbEX1TdgyjEAwS7E1AYoYRuLHwS20sFeVT76okx9
YQS+XB9Zanzo883FMtknymx4X3AgOsg+ws9k4XFU4wXfeDS49a6E5hXPCiHQE90ezuR9XSrsmxg8
DBAKk668g5m5e1vWAKfi4u9XiimGAVccy3o8BxYtjwsx2ZzTJ677zKbSAd+Bzxi6MSthaPDKnNs3
oeWhEZzGAwwhYDu8NsMyOKwunPils7wAt+V28SMJ7KGnDJvpON9b4+IcBO39tNgGQznBwNDi+Tew
5lDtOmDAc3WrfIAliD/8VtXVYTbAsNdZtVcVq+JFDzN2klivkjXzne6DN+ktK2AeK3ZrYOGS6A9V
YAhJ/f0S4pNXTo+Bj04XiX/qiqO629uIUsKtgfVJuE+4Troc/B2RkuDM7k5N2H/A3HSj2b2G+owx
ym1TXWGxy7UTVHsNRjcO1zrPvAr6MJIc7XvQdu0uwDSysv2sLnHd/Z/pkCDR/OMO6ecl9n/okPBn
f+2QoP+5EArQfSB37i9mtF87pH+yjw5tELaxQSzExjm2Eau/dUhYPx5CzEOENFSkbWj+JxqkP+zp
QC7Lj+votkyIH5XBf7SOzl0Fdj01GgDJ39lJJ0MsgvHyYrk0JVJ7+7zHwfNndtP9vovDd/njbroA
/eKP3+Vvu+nakemoagBw6H5cdn0z2cf/6JI6vA4/fmUXRda/sKRue8o/q5Y/r2dBE/3jV/m317P8
8ev9tDjje1TGDxb6/+HFGc7mBf/x5/ufWZxBf6dy//uLM4I/qs0/Ls5AANLPP9ffX5zRynK4MQUf
YBlDLf4ZtvPd/58LNHgu5SuEVMiVf3+LBkXe3ZU9dBTZJv+JTRpdW/kZJvbN+V/fphGYanTQOgXi
8b/IO48d2ZFsy/7KQ89ZoBYN9MRJ1x5ax4SIiHuDwqhJo/qv/oL+sV6WlciXlYUsdAFVk67hxVUR
Hu40O/vsvfa/tlKDsBm3cmsem638/6VXgwKSNA+LZnj+d3ZrZE5uRWU1jLf/7n4NKy9Pfibk7h90
bFj6nO6LAE3/d0UbY8XNda9Rff1vKNuA8P+3D4Z/ddnG39ndqFb4XdmG/4fz8v+5bCOXM+AGmwKl
Rrt3hWac/vnSjb9rwKXUzftdE4b1hy/uX92E8R8g5atb259fVB8/ukH+V/hn2Sj+7q8XVYqOHd43
gPzQ3S3CTL9J+e5fdAeSgpLyIZ64CnXwuxX2Hxh+v3k4/b8gvHOD5R4L2++fvKmSx+Az87eXJP4j
j0onvgpsJr/wFn53aekkM8uISZKnc72lszHUi8/YzR7GjmF7JSlr1yH5oM9kTA5M4OEwLZGR4D53
kogR/8CfiToPioEW7zw5EkHSI0qADvjF3lb5YjjJoUiG3Tr4L66cXzKH2LRuXve2mnjZG8z2nWGW
V3OK8WTN/JMLz70stY9Y4OaugihZMWYpT5wlt9jTT05ZnnMjuYGGEEpfmS/tA8rsbZ3OUSHEQrGy
EXWdebQEHmsqM4mA+ng48b/MTkpoaNl1nXani1ycF8+4kROAh4Gn7EZqhKVkbGLZHMXVnOEgDcZb
U++Md0uM0/uiAhCGpTF4Yk8roC1Mk1pVYB+dY/3s5ktowedLh+xiUXd6lo74XqVNONWYo1KsL9SX
n0qc15Y73DTaeBTNF/C4/ahl73nt7dmmIv/VJSqvKfemWDxMLPn9UECcoY3kSgoY71bzVRbNTztF
lG7DHM3Zlw2tMoSfSnfgK5n0c4ky2k4djRDz3TTl1G5gt4Ot323wP+57WZ/tajz2LeWs+L/1zNsY
sRZ6bv4z1ZDf9fgZIvyZ4MWVFXT3vq0dXBtud+00ZwLOWjRZ6+NsD+egYSk9LyatEzoLirkLaByh
WUptCmgi8An/16O31zv9xxy7Z4/ww6Zpaif0UYejsZ2nSDfiL18jikKQfZfQD+Bq69ti8qI47act
2OGKsdsjqqSbwh+8cBbiGW2RKA9lxqcsNo5CVtnOVq48w9O8SCzyRqN33lDOvZwQU0t6OdVTL4Sm
odNQam7NVq6hg/HPxwDYrmaYt/NuwhjYKYdgMKTbWHkGzVqn8Ez5CIt8ZGHig5+ZtsnknfzJoHJA
Ul1QnGNnuMekBjFCv68wKMJmfuyVY9FZlrDGwhg3lHKNmBpluzzPyuW45in/Om3AO1H7QG744bSY
IiXmSCNI7zPllqw9+1vayFcuRkonDrZO9s3wWm98jJbVaF8l3nTRJObqFStmOlA+oryZNSZN3lK4
NUubdI9uExdbbyl6SoHjBmfTLvkGrXFrzAcHKTV+bDGDpsoVWhAiwZccZdhFe4ukh5vYx7TSjU03
rDhXXY/wCjbT3proD8J46ufigzXDyZuKB8pbn53auYy2b2EDZozUWPFn2FmnMr40w0SCp9XDuSgl
2rLYV2X5c1Be2MbgxRHKH+vZ/YlYikOzD4Qokdr+1l+sI5I8vloMtimBkjzu8WuxieobPLgeKbCo
wZZLTfPOw6ZbrmXLPsj61lnPkdcxtyMFuNi0B4q5lM+X4oercvCs0+wbEY1FpEQwBVdpP28gGkRU
XzyVyje8CqrXfKzEw4JzwFbu4kzZjLEbJ511CZT/GN4RxgkcySwpgvfSaU4Cs3Ku8UPFvNwvPqY0
7MzBHOwK5W8WOKc3XvA+KoErVx5oT7mhU+WLhjNjbDEjepdUuabNLIP6gZHaW7Jzi7Harfo9/mGS
+ZQBkvPAfG0rH/ZUOcm5Vt5sW7m0+TiKmziwP8d2ugiM3GBIruvulpjla4XNe+2RoiFOYP0efrWB
I2ZjFbGIWyubeKkc44byjveJNhs3NY0Y7n7VWLhcSjHZ091klxNBSnfyxoPVZRnpvC6FAQP18cVT
2T0zvlvk8g6gX/+SKt03rHLddirxlwXtndvbVwikh1zaP7QlD0EwnGaigukaz9FKeDBvy/fY/PBr
mgodEw87sBHHXg4TocPEWh69TPYbXeURYZ0+aX7wM6bSkQ9TE85EF0GMk6Yf3wYijdJpdy4Rx3JG
Po5JlRsRsAKAND9X4pAxsUhcjZ9x1YAIDSJNh6BDfHIMHmaVptQrPYyx2+T+fOzTYt8Su0wRRh1i
mIHL4rdgZafymaWLUNim7luqspuJIXw+n/WVN6QEO3nvdJe1rL9SQp+OZl2vKgXa5HqK15lkaGl/
WSy9J5UYXYiOOkRI60LWYU6o1HSSU0nINKEL0yd02hvWiW0wBm/iqMkiLpnI/AuGgDQyVWa1aeQ7
Zpv4EKs865rYfOL0lAxhN8XiqlDJ1yVLPw2Vha1+ScUSjyWgOO0W3c8jQ2VnU5WiTVaTZZKPuktP
PNndpHrW9cvUlMa2VincXOVxc5XMzVVG1+7bnfoVhCLyuyw0t1QrRlSX7BaV8B0d70IJMJlfHP3+
Sp6fMDChliHscNRuTAHIg8BwS3CYvfKxMOVmIlBssH7JVcKY/r53XWWOocNtEbtF1Ko8sj/SYWWr
jLLmym2tUstw98kvJ5hM5+VHk87LTpJw9gLihGnigZebRDj+koPW8A9ul5aimIWUtOfq2Kz6T1Li
B0mKepzW9lCrjiydhDUIuoOb3TmruC1UAFuSV9hrK6HsWsWzWSkiFKvINt6gOx1DfOT4iX5ek6li
oRVIgxw0ke8y704UI4Wut6RnEDniiQVTzueDZjG7jAwVHfcTug7JkmN/OPbS3NZ4CKg/21ieJOcV
HGtuFQtZ9Nqgs23WT/0vGfU47MmsZ/GXS4K9x21XTPmpIdlOixf7wPaNtet+yM1IViOnsv7QehUr
lvyymt3Oz7obsHLXeWn9GOgB7UXxQLjwAd/tjtbKhKQs4Ym0HdINHbR7kQ4y0jX3FOPc8hq2CoZ8
BdbHEVQ+uBkSeu5NzxV2jNobTs0Yh0ulJey+q6NZew+mxWJy9cUhAKWiTdkXOm0IE+Mmw0viBzeF
0fJlanNEwdmBZSkECUHiOqm20D/uTLPbDPj8xNZJBfk8M2txvhU2tL9M7437rOn8A5vsH1OhRZZO
vQ+rp1ebdcemlsNr4wQ/PTtW2470qhXLM8FbG91+BCJkf9brHDUcUo1vvGQNi/8SXE5IYy2J+CaC
0wWohcBL+TPBHO/gJd6k4sujr5xazg+nTO4MabzZuOM2emr9ag/+mv9n8rO+/et1/L8qSaNqVg39
//off2f/NHkuQ7gj1kWNtv1HFuNKTxORkazE7h10Ngd0bwN4amQR1rHZeoAW+/qlVrkgbSQhtEoV
FvpPWTg4jMJ/Psc9fxTJx5/PcfzdX+c49y/g5nzi4AxJavZiwvuNcYEPWflzAzrAAUAz4f33HEfL
jkunsa07HggMfuu/s3jU72DYsn8N6v1TWTz47n83x9H/CQfeRKLAlfxH0XSBT1c0Sw2ixSazFbqt
5ezqGXOPbI3dHAh2hFyPAioDN1KmipuQ3wW9dxhKgAFyGB/d2X/RXOeYci1fhzh0jEvqyQNLSLKm
0dQEHU/4eJgu2WhSqzULPlYJoKRH/LHuzG9NwOvWhUIdDFAJO/XOwgFBv3HZcY22NqWeY4hKydrF
5UtC/fGQTqFOaAX7wdmL46tprrdexbbZj+mkIg+h4WYBJPVQFvaptvS3pJn3WRMwbcEs6pt2YWpw
rhuBycFl+jPj7nZKWIIvGP+5pQqmUDwppE0WABrE+zFbDT/dvpkjcmldyMbyyeIu5XKn3xO95YSR
/o5O9F1tBa8NYw3nNH8MItc2Xqxp25PkqVN4YvW6BzQQ9tUaUrr8tMzaje4E16K24UfpRzxreVR5
w+PUfQdgoEgWFsdyyG6SxP/MvME9w41KQxzX09busocqr66z2TjBib2N++FGb5JLXFKOzLvgTSb9
OSviK63k4quBmRq5SobUQD/P9Ry1g4iytb/wvbQ3o8UyNphUbsSlC9bhNQSsvZCy0gFXJZ2zW4Ym
jlZBdV9QDy0hseDKdaanBcYEQTlAS/EmJ8bT5fGb5+RsqOdiDCs735VyOTA8HPuK46kv3IijJ45k
bjGeLi8aA72H92+TLkwkaR9cY8VIIwCGj8msX/dVdksFDolJE89rR9zZ50nuF+V33HTfTBWYGcob
nzAyCWubh3nlUAwNO2hTZBXxPSu765zq6HgayZlgCoCiGsnGspOH3m1ABhZXMdEgWyv2NlEhHDwi
Ymg+UEC4twgUBcmKeYWEkW1nPzJpHJfqc1rMl3Wo9hbBJFop9wZBpTgzyH9X+5YAk0OQqcWo4RBu
0ipukFjbdNKT64VjAaRp86q55Yb8Dy5hmpYw2hFGD6FM3a5kqdyJkc/YRPXWDbbZeMsnYahfKeq8
zp3+u509Mjn+tjUWztP+pBPYSpfpseGzYMTmrSTQpRPsSpvsFBD0En3MZ6U5WATAOrlc4F5QDUc0
LCciJjuueROhMa0PgkgOBiArAmVmEcyhoyJmfd5u5nWZwGaZYaZyaGYn8YsTTRsp6eSek1wPdMrN
mh1ioTxxUbj2cF1v+q6fNjkT9qRGbaGG7kKWz6Uawxc1kE9qNHeY0Y2x+cT9vfeY3RPRHHMLLoIa
6g2m+0mN+YEa+IslZ/RXIkDQOGcDVUD3Km+PanGUY1OEcTd5m0WJCNZQD8fAHY0d0zOJQ9GfZzQH
hGctalAhsjin1wtdIveae/QWgJR439EtCrJx1lL+THMN5qLHvR/sYpNvawf/JLoHoL+9+YsQoiSR
BCPBgkaSIWFJ1/wJ3PhcKRGlUXKKwFFJzziGrCa00ttyKH8Cz/vCEPEawI8hokardZ7eW0qo0Z1R
7tVbvFciToaaI1F14CXthftZo/Ws1nhjTgRCXTQge3rhs09BKeJQmWTfuXCdc4ZutPLD9NCRFvSk
RglLCbCAEqVJK/WNqaSnxUwnQsfJ9F5CXXsH9na7oFT5KFajkq5o6sgYazG28Qe57sXrjS7c/Dw2
wV2D9lVMjE24YXclqphGi62tZLKKp1aJbtY4zGF1PkXYyW87QtKxzQsY01DhxNeBU50x3J1iY8BM
5UepUuZQ6GDIPFYodg7KnaYHp0lJeY4aOcR9OzEn6yC7Vh4RKdqfgwZYufFL6nWkr7X9Il88Ymly
4OpNd62LgjjZJERRFHskrEIpjIhTTrVeSZRHmkIpWgR9lMnPCmXSn5vthFIZm8nDWnx6EwZYdExD
XcEcdRkzuZW53M4Iin5YYxVm4svgdKIcrQsH86fgTte1fUTfW5SODi4ilXgj5sYlen3hfh823Au1
yfsUbv9tqQtj5o7PghukRV5j03KntL3xta49a+Oo26a6ds7cP52k/NFWq39YJhsoorqkOtTGbm3L
nF57MnGwIpaX0mZwtrAlF75kUvQx8YoVPophkvUkgOna4B5HIDZNlm+ZxC2EKq7ivuhve5HyFk7W
s2/Wx4wCkb0J4cpejCcTstqSt+vjgD17r4+zg3k1368uuIk+NnZpUXewXWBAY+wBaKKl26TpPqAu
UjXsFVd2B5cqC4xbD6II2lT8sqSru3OX9QUG29kBA8gll7pxxjNM0qaHZdOvjrXpfpCZu+tsSEFV
CcVunD41h2pmCslpja/e19w7pPTj4idGFRh1hwmJGjJgpMbnOA+XZPWsiDjgjQ9OYhcEwHGA6N0a
OHXSNHmdEoGgpXlvw1RcL06QhkkXP5Mtik/G8NxJ8oGlVV5R6X0kF3bTAi4P5wFVe+L9bsRdZA0G
n2245NODaMsH4Yt3SUJ0w+BnR9ycH4dpfPBlcg81kosTgfpNIqw7t1rnnbmqoHViPZay+Cn0aXkI
WvxNTZrB8ZqPs5WfQDShfc7FZ1d61wjNTKKdi7MCa/hrX+/KApdXkund5q9Fn3latTsnTr/klO7I
WquGcH4eCT/YnYvZHGkva3gXw++R+jjgiB60UPj4squk8a7GPljPVcLIq/uagAA0gvvedJbWX0TX
bXBg36GRY4F3hbpdvCAUwnZJqZJ1bffrl/JQtwrsK25X/rkxtSYaMNKFZVrj3SvS7mDItD1pVCJm
jQn4tCNwacNnRR9Kok7Pl4sNaLOJSZy3LbgUjjGQPUTvIXqN2XdrVvdaYl5pqXcc4WESGT6a7Wht
sGH+sGryOjPq9baoTUzwbgC7uWVG5zT6EPpIUQ5J7FaZrY70DysTauEA/yO5bQBTJHzrYsUst7qh
3ZSm/+iU5pt0/O7FjHXoQBrP4KFqnSgX/hwlIoP5MlT6ZZgQHLTq07Caj557NDn2nIMu719NG66A
1ThbinSOtAsVJKSGg953z21mT+fEjl2C1jT/KPwUOF2fKZW0WSvGTSsAvg1O+1CocktN1GGWu+ah
RpG2be3YL/nON8ej5oJRMrq7WTiXdEr2Sdl9zt50bOSwawnA+wSsCLC+l1l7t1YCyb15s4qmD4s0
v2RfdFg+Zk18MNGDfbe/HWP/4IDe0XVSW45ZFtsqab2NrORVoeUvosq5zX3Fq3vJgbHNxiclz1Gc
zQP+5X7XlZiAh/IACfiNrQjbFbexrheO0GTzHzM2Mqv9g7ExK/KP6kf255Mjf/23yZHVGnMjWzti
ipRo/TY52n8JPMZ6ftf9Kxz995OjS8aQYRMPE5I9CMTfTY6UwTI16iajqOv/c141T1db87/dADI5
GqZPzZdObNb9gxmrmTC+V5kWgyOIX0dupNTs5WRqtJR7PE8zjGHcpKrilNTzseV5F6sHX6EegRXP
wqpyHuN0RhpVj8mpcO4G9eDEd4lNnmdpY8wPPCQemYXtaFCP25znLkLvg5Y/UFsV5UQmdZ7Oec+O
zpCNEuZYybnejZn0xxIxldp53uTus42z9ZSYyctCBQVe1uq6GuO3WR0LGeeDyTlBXuIWTDQ7PHWE
dJwldZba0VqNF7+1P1113OQ+IQ4ovSvbHA6jcfIPFadTYDtcJDiv3Hz9rDm/NCU2L5xoDSebKUR9
NGY/JGLPIq1gxeOqgzDR3bNbstisenfXcVaOdsJBwelZr+BYXc5TyaqL2zwWck1A8FCHbtMhO6tj
eOA8ZnyGA5UUiK4c1b06tGd1fMdyOrJRfDI411N1wHuc9Ek/nzt19HvcAUZ1GajsztrV3A9iCu33
MfGVqOXuwCh168J04Xiod81gd5cxB1sRU8W+cPPwgwIUrLqMGIQ7ttavYlra5BChVim2EvXQ9v07
F/WNgrJT66w+Y9B0MIMlavLJjPwalnccCfS71IKnURRfjmGzRC65yyFxGyh+GcrfrCTAFi2wQRP0
yuRLoBF6SizMUA31oDpkqIjc0/caqqI/+ydkAhmBwNxnSng0CjY0ixIjEyfbpaiTel09SNRKgWrZ
Su86QMW0vH7HqHppOSA7VE4zAaGP6lkY5UmpvmylvLTaeb8wqxyFr/LqXof8042naRH7FMaVo2BX
qTvdac6LW8d7Os/3BjgTgEsb/OVHFiTXvlVFNeys3Ad7D0sLyPshaNrDBGNLj2HA8+M4mG18WVMb
baPDhkyhK3QuY3nJFKwr74wrVjrG3lEgr0EhvTpoDRt/cU8+tC8kbujTCgDmDn33Ku2BUMSoUVxn
562Dl50L+6goYiCgD9MgnyrWLDMUl9W8WjQn5La6L5mFNPYLDPVGpm9TvGh+C9cTZBnLM2eTuVkT
9sJ6Ky2IOY2lb5wW0pkF8ixT7LPZPnVx8grxJDummoC1VgxEqJb+6DXZrQdAjXIFgBmF9eG3xZem
2ghiZ5acrsXGSwXqqOoscCXcXvj2I1oAqSrLUACdLukjncwaq+PxJTUbSJSZsR9YlzOVBjeSkgQy
pR+L1dEirBFjpfAGaRZ2YDKmlBpk+YC/H+JINtsL9Bg6GLykqPZUj4xQlDouHUTCdzqlDVwYiFlV
CVV6/a7+pddBLMmmoOqhNvODq7ofCtUCEVsf9QzgsVPgbSfrewQOllvznF2zCGlRk+mTyFZ5LUh1
hayGIRap1glIA+vXrDv9fafAwqNCDBtmDnteYYdJgcDBsEYQMiCJNQUnbhSmGMx9Q2ANdLExg3fW
4ozFazU+8kFPyFfYPFyb916v34RfPRRpBWXPD17tnB1fYH4Zo+Bnb7KM0ufRCRdBK4JWRWlvPzii
m57djopCbfxp1hbwzcF9zxqd0MicQmpjHrac+Xn05YsYRRSk5dkClaIbLQ/cbBto4sXQwEyyhHrH
qsH9djW5QAEhdJxlVwbxcaEMemPJbk/BwBoWA2vGUQZsY+vPKuFYsP2XuAHEk2Qmw6r34I7lYdXX
gbemv5HC+jHik4k6DcKr1ftRjyoSyrWvHnHRH01PgJOy2i0Wz+Q8eav2aP8QTvs1lMnWyPPblJxo
a1THIbMj23idUwi0PMwHKcOKFyTtb8AqbcHMRADlD05mH/REbnKA+Gar3VUOGEKbWoyIkJVYfmh+
dZfKeFetBUfRukIjHKGhx7wj22lXWvBjuDtzf7wyUU4odtAtAJd+/ORJwXLtWzf6mu30EAKYQhFo
9OBrhWRWM//fTm6vXeUJ0RczaU+Go0V2Zu+SXLxOhnPbmt8BD0RtGt6smJ25UQ7QqYR3svL6penT
dqsHA7zRZV4+ZK6Tw0zY3wHPojtjk63pxej7J5+VpmEaQFuq8ntsGqYGERVEOxFyxC629Md22ekp
ap8Fo55g4PqQetnernxmZiNqx4DdGVpSNdvUTmRNw0qjvBe+tURe3IaBn16XZG+S3P5uVm9b8lyT
vX3vuBVcJ4v1XiuIx2YTb9kgqtr2h9/F2yKYcnRAnjEa3zu5Irk1qvHkrA1DvdAiuRig+bMm2QwD
mLiqcO0tr9fZanMWX+AUiZSdG7fPgVElhCgVKkjqYOVHelHGwdv4frYlwrRN5uUoYDgXc3PD7Hdk
WYgqJrducyezajsl6SH2ssgYMy4VFQ0D38Qwr8emhubm3nn2+IFtgSRvzSO4RIHkccZ2C5Ti+q0x
y0S+yTfW2MVuIUMSlY55s2ooYlPWJ2EwBs8gVuct6GCcCAWNRhMfI7/Wt6IGwDOZE4QyUGJe91W6
+dXUa/cyd271PCNM1qC469o4RRN+qtLJ9hy1xzkYorolAlw1/bIhMh1H3dRBjLPkz9ibCffPB5E2
zDXfzJyhj7Ni0zmwjsrmlUgBX4a7xN95sUbYRnEnAVGXCSHWeBX9vs9RocaOLgNKOOCUaeojPB7K
PrmabW5kTkIaHcHFrG6XZInDNIOWkMyufjCW4MIcLb9ERa8jl0QGToNzd/Z2IIq7UJ9ZNtbF/GBn
Y7NZh/4pT4qF1a53Uy8Gzp320zCH3ZLY72Wt3TnUZgBGaGBMaGbUjZrGc8c6W2VDeNeFF+H1V0IO
YVFWZ8vyTpDZmv1kde1pThlO7cSgW6IUOzBrW3BCn5qNfycryCg5FSNcAlA+iiW3o7peQ1drkINz
BwXJ+gQtulQz32QZG5tKWudB2NmWQBOrePV8sBEBNotoiBvOcX5p2PCiUw7cSTD27aQ5YVXrJusK
jPVKOcB4nfgBYPl1wpMCDhrchgg2gZmgkjYuu2jIwye46Izb9nwDmml40trKvHLN6SRazToRbDai
DMYv3C9xF1hcER19vhvrD8B9p5UzznKVYLkeh6C+djTeGXFf0AphFlCG6+ay8szn7MuiRNbFD1H2
ONiGmo2C8rzlrvNi+fm7nqzTdaINsBRrTra16TvSxMl9wYSx9Vu66MfKfOs1kt1O04rQLWEbIiZQ
9PMfMwf+Q6LD8//5390/sIHyd3+zgfrKYBnYf7V6qhjFbyhPC5ACBLLAwHSkqmB/vz40PFtnxDMV
01P91u/Wh+SUcI1aNk3PtmP9M4El5sY/DoG/R3la+H34/d/ZQKHQO56UVrINFiReptnyxfN7WDBx
SqYzh0zT9jzT64JPeY6em7dDODq0N2Xirh+d7ZSjfXv5tpR0IgMClLtW5G9Uzx21Sh6MOPFD8JZX
mYutxBdcFFwz1zYe2WHOmolyhiJLd1O2rqeFVX2h1f4+6eWw0SwbKoDnL1u7t9E0elZUWQIloMj7
H7owuXWiljXGuNdwKXWatluN5tP2+h/rGpxiPd2u1hJvxZDeTiYtMVry06jkfl7qdYtHinx6cjKk
h9ItOanSaQYzVxR7L+FEaoI3SxNvuihuMfCFpPzAllkt1G2i+DZJ9cXHEToHBbOoTm53aErok8lV
1tH3hQWsoo8akyxOP+LgVqeq7b4m6k2C2LlqpubAJ7UNl5IpcRjqJ2B/8a4oV87jtaJiKUuuJgKk
0TLnP1LTfejkqEpLePnj+qI3b0g8OdFLfHmJs4h3NjvtkWsudhKT10iaiFmp6n1yyxcaP2649tU7
ZygiruqHlV9sq3o8zfgbUkCzaI09NqTkYxBs1oSzZT1DSrMdTDbJFWi8xB4Y+mH3+a82pdV3K8BG
tHGdQhc2mKugZyWeJVdjluj0FLbJ2bD0/JTohXaa65j7C8iIxJwiK33KrQ96fWh6SfZMgzwSWYnk
E9CKgo4OdgZef2fUFCWV08n0zS/H18K6c+CxLiTpmysGvl08ZjT/UJIk2/3Y1lEvR3YT04HD9oSw
dxgJRHdJu0/n5Bk/HSencTvVwyOR+52f44QaJvuxa1jCdf4c+hITVCW5HDZlc9akBsLTKb9mqEIs
oO33uNYtPHElVTjsX9cO1myZ/GxGWsCMZeDZv/h7EVh7feoBiONPTuaHQfUy8AGO9MraFx6LNcP8
tuz20iR9qM3ZJqU7oK7E9QoHYVO59hPF4VuXqw4Lcn/j+OUV9LpHDzOMzwFhJM0rZMebYCXNLGxA
1vJY+uOrXdLwWFYPutscuFXtiBgeh0SvI6OnZoLmoKKWVyVJ/c5+MsbqiDLAnq49VfifN5PnLFRA
VhGW4l3qeveDmqGktuXaudHb3DhNbnCoU+u+7KFHUwCDKF0nV5TOgCLwrm0MhcnCCp0ixwlgZv4l
HHtvsRePKtbKlsHCXDRU4iTWcXVJ91rQvOuab37ghWAJ8la03ucyYYf2Rpoh87usT8MZuSoq7WGP
MX0v5irbp6t5nrLgwC8e1sW7qgaa6Qbj1FH0yScOY5/Df2DqGjtb58oaPYrYHIqwGDC+wViFgSfv
68F4rfwMNr5KmxfG94Rksklnk+1O8Vzb67GV4hod2TdYm1m4NWffvG7Mwti2gXk/LeBcbO54i8Fi
fvF7Lkr2rYDL2WCxtGzngS3NQ4HHET/jtzeNL0lh7QYJVHXMi59jJX+iBymCNwHljuLUysueuOBt
swH4a4ekMOr8cAn8wDOJ4X2LWhw9d6VrLovAJuOU8LfaXG5gu7e8qADBg/7ctRNc4S7Ej4npOt2b
o3VxBXq1U5wDiy/Wd3bSB/waT1sIWBePlcyGN3G01EG4rMrixzI686bdOOgnBzt7UMhrvC6bIvCO
QYezOl3upDDv8+LVbTCM+296zhAfzw/VyPNomd/8KXhoUo3yKvm8+PoOAsV1Vf2UhfNgtS8jhIRY
WyiQeu1iOov0Ob7kC05NE2zIzNLO0k81UPGlsxnXnH3gN7tY97Y9CpZTYvLSvUMmAbqXLHOslqKq
bMW5OccI41q94z1XHXJtNM7dtO4FBoNDU7d7M1n4IRnqksRKRph0VLm9fGQ7WcPh6U9x9VEI49Hi
ttgCEOjqtj/rs3XJcrQga3wFoBzhuNrCHcahrQjqTl2hGzpvMzWLYVeyF6y5StGeEhWjd6U587b0
lCTvpwJ6Ka1h6P6HVlgjj57u27GUOQBTA+6DphzetNI3qdtbfggtWc6Jy3vcBFkU5QEHXayZx2A2
XzV2m0nAIzzQC/mY+mXAvRO+PJ2n7DnWdkcZ8A+X+Q7IrqM2nfWLOYgnOPbpdlrZgFsDA7zMtX3Q
rLezKB9L9UnjJ3teGkx9q1VdqH/FCd69WFZzNhf3voUDzXPtJQh6zCLxq5XoYu+ObcHwBuQ0dTnn
SjN7RuS+BVT3DoduT1XKKe0+pCfvqtW4502rlI/iKxuN52a02KEV9nzdNPkhLlJRhNaU1H0EoQPy
rN81zTv1jN1XW430volPCyD2EjhvsLE2U0LGwVbMbBNn31otRx+Ydp3XlGbwkmUW8RCLc4iTY2O0
xp78x25hBu44kkGC81+N5aVsEHJYjT2RSHlezM/c03cJaO8igfOr2U+L53wx2d00IMB7xQIf2mbX
AgfXSJZ4wMLtYD34NXijdPSQQeCJD2vnbnsQ46vJ4EzIXwc9LkCQa0SBwMtCuVnBk0vFKfeq/KID
LveNEpY53bUbTbHM/RaOSQ7ofNHFQNi6T+8B7FPfULJX7ariwAagusOMlIRSUdNHQ0wnKkNAjfB9
8G9AVy8EA3TmmBz5oNebtIBdsDhXoh2OlDNnn9D1yusFeikQIqVj75dgVDp6yVgG6NRNgxcT3iu8
VOPGUDDUykyZrNoohZKaQUttp/bgQ09tCcaxsAKoWiu06qgYqwq2iqvWx6iKdaMExFphTUXhmWgS
TLobdmPgWhW4VVnHwox/HnXxmMpuV8B4tcYBAA7U1zylkixQIFgbIiwVVP+XuXPZThsJwvC7ZG+O
Lq3bIrPAxsaXYMcHO8mKQ2yCACGE0MXiefIK8wR+sfkKYQ9gzOBRFmiXSKbVpVZ3qfqrv/y6gUbs
WMRij2yza7MFNhUZWcdKztDtAr1aSMzG2rUeaOq2mMc/cjc/cdhJ8FCl9VXycyQytewVfKEAzlWh
De7IgGKzOJm3JsANdWM4a0wWgrckdFCaiOUALVxfw/v1od/OUtP5PpgiPz5L48tQJHSdwHEvhlAF
1DhCYHfMsL52RXS3HyfR+UinFGpSAIhLGoBI9NqZdsO+6qWJdm8kIr6TLGwHqPqOtWB+6k/6Vp2c
sIhMA785RQMYmY8LYv/XCH9D4Hv9tkIt2BDZYDaNAzb1mYF0xIUnWXHMYnoc9ZOvOuLDM+0J6taQ
bY8iOhmn0y+EjJthPrnXRb1YS3AECjt7yOwsJMj3dDnqqLv5zLyNnemdE4745nTsX5brNEeT/Fsa
27yw/Su8PrxMYwz+JOrKvkXNkSmiih2kL9xBRPR9+CWBvHK0zm3GNjeiLEBZ3hHZA8QYzlEX+ToW
cGtuUGl1KDCXJ1jXKNbHDUJU1z7EV5pPfnkQYBOeX53v++O+ydaKmgXkYg1ufKixsRm2h0AwuGpO
SxftZVcQMyIArRTmLIM9055QzI6h0dywQMsaPm08eGoONcS5BVyzBWGbwrJlIYs4TnFBOHzKS2bh
nDzBvll9nPnMjSj5afFLVKUhlqZSsxHlFEfRBKALBaWLzLidClznCmbnw9sRyJean0wJw/tUgLwO
ZB41DihqgoxVZza9RKHpB4VQKQejdS49qD5LIUsH5TeMgha5E2wGg/9FAgIiCGZfHh05Py0NLu5p
wp0qp+f4eTsXknCczM/juSnIYavI/JshyKGWgAKBIE5BEUOQxJGDNLUwin7QsRsD4RYnAIwhIKNs
Lhuhc+oJ4WgTqzijlJcIwdzpQkFm1K88Qa/7l68oS0DGy2kszOQIICfKkQuzZscZng74xM1EKEsv
ilqoX7Ri4S8RbyLLCiSzX0gVGPMHQtUXA5BNy2ML3cF+svVPIfnTPA8bNpCnTk7LfGzdWnZOSVT2
0KLomxIq1BgP2Hg36y5xFxtsdIw0/QiMNCUakiEDP1Tx7MTM+qCmQAJ5O0jmKNMvUFQqPeVXECgA
qn5hNZKMGlpHNkJjHmqn1vk0sL9lAK4EkCb1bKrqWQSlKvxrBgjrChFL/d56IIpnxHVP+wWBSzvP
LRwRJjQEp5Cvm4f9WytWo3sr9obfB6EJxRH4xL/DS6QF23NPneh8h0z1yVk6svHYcPjdNkrXzbnN
JoBpB00b+6E8x/4CskDKzi/InmZhsk+yfv/e5P+z2YAazNA/ofYlM4/O0tkAzSwiXikYGkrUjWTw
dJs+OY8zj/2LUeca1UA+QKgZmhvJOVkbwDyj+d3hBG6WScQn3aTbWBQX/Jr24uK2x5KRzF70V+Ts
gotv80maMI9+9KLdP7Qsa9guot7nTw+Szit3QDQ9JHSzaE8qHjqbtdUXd7S4k10/EHS54fSRX7YQ
paYyugMNDpLBwX5+MGFHpDxtWDVTkoQdAjrlsfqUdplgd+9KW+6+Zq0D3UemZvwQxJIfklULlBKl
FunDa1DEO3bY+JkVO3hSKhKAXnmlHYiDrdrBqSndtGxllxV0VkbIe2Ngd+f+tAFECrWqARSZ+sTy
yv6LBtGqARTjhFHgevqrfWjv8OzwBwaCpumGIof9taOrdjBqjtIJbFI29KBfCGCeauOBiYFeIulL
FVQ5GGCrdrBrJgn6ytLhfeTgfTnE8UD8uaIdmBgUOpjKNt+zA/kzumNQRHZxHKgd9lwo3p8g3ZoL
DWYo2K/FsTEeLAp/oXqmk21UHodmh63lHKq+IrwD1IFwl1PFxtqpajjGcHWqnJMOb67cTED78KLp
1oAEydKhly+TwOocYdbIDlTsHx32mmFVXjvRPkHEnIJ3Sy9p491wOO0ali1pknKU7R3eeNjcUfzw
ePBqmoYNdJl1VwcCzoNHdihA1Os4OcTFQrGPWXVGMCxUcDy1HAi8Yat2MGqK3BoDVZuDtsMbhaEP
DwS3ZjqOZxm41OWxbge7BjzMt8bSDAfrPFSeIFHvdFh4FGWvttsBstnCxTpU74kVreoLYdrUstQg
DLYZAK/BhRhHhbk8yvYObma0Ks+MFHhiZwAZ12VPN1wFVghYe+W5pbu6lwH2uOg1WAEZFTwuwhSD
3mxboOK9C16+Yt+eX49CrF0nQYuy6TJSIf/+a82zXHw4rpx8+ZBcNLP882X/3ra81tZLp17+szno
xd34wS8WJ4rlXba6Y4IdKKa8z8SIl/bvHX3+tHa/K6/Brgb2UAlehG7KqM7/aeHq+ffz77D3bnqH
FFep2otmNx7usBPeS9UW9qg3U9FOF8+/42yHfgKfQ1U7cb9Xqk3Ffiyf99H9YBfOxaxRtTfnj93/
aOQPvB8Xz3/3e7seC1GLqh3ZQwCx4jPZQ5qjYgv7VOKu2MQegGDFFm54BcNt88jWL/Hdj33bWvAa
fXy7QrxEV7f92frqJ1c8BL1u/Nc/AAAA//8=</cx:binary>
              </cx:geoCache>
            </cx:geography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ED660-CF2E-4830-AED8-6ECE39005A47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C0BDA-A1F7-4CBD-8F80-79942D4BFD8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22043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EC0BDA-A1F7-4CBD-8F80-79942D4BFD81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3910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36E4-1578-C34C-0AA4-03BC0AF4C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4DE97A-4395-00B9-3A80-33248671F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ED785-E161-4EA6-1211-03C08CE8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35B27-B713-298A-9F02-CB2B9C32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D1A03-E339-0A95-718D-832CA96D7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9873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21E6E-87D6-C49E-0A07-6779A40F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6C7D9-4581-101C-2CCD-B0AA6BE20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083FC-33D7-3804-C1F7-B090EE39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44DA8-DE45-5A23-35AE-24C8D924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090D2-7B25-E350-734B-A94A645A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2169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EF004-6D59-4E53-04CB-ECB234C6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6488E-1A34-0F7C-76D7-0099B461E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4849C-5FEF-0925-F80D-25DA87A6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50979-1564-4190-1B05-A6360D57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D9464-3FBD-5B98-5A9A-BF329FD7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0549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FDC4-5C4B-62A7-05E7-719AF1D08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F8798-FC9D-92B1-E4C6-DFC63B163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504E1-611E-4E62-0E19-DCCA6AE58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BED97-BE90-3994-BA1E-F1F2A04FD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6F193-1BB9-0E23-2D62-07AA228C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02C40-5688-D026-2EBA-1C771BA1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23901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E8CB8-6A20-C9EB-10F9-A9517669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7AFF5-D777-3919-44DE-38C04D9B8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E9093-3099-E8DC-E521-E3FF65687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676A8-71B4-248F-6D61-9F46CB12A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959117-E6EA-00D0-D911-E516FEB69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C7725-F978-A84A-2093-9F1C5CD1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8C2774-4697-6A64-F7EE-E77090CC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59F6B7-86FC-F4C3-B095-E38292C2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45091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1BC1D-3832-F417-88AB-CFB913A50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EECC59-DB78-2980-3C88-6D560DF66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DA2EC-E9BA-B788-42FD-6C8A76ADA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26132-A084-E417-13F1-83BA189CA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33171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DF78E-94B5-A367-E7FB-D311EE9D4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05B39-7CFC-9781-9448-39B56AB23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F4B80-3CCB-E280-44D0-09E342C6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4718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BBD50-AB83-B9F8-DE74-8652D18BD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E6686-CA78-ACB1-6AA6-4BCCE6920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6E035-BF93-4397-0368-37E517E3A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F274D-814F-9675-5046-F24AC7F0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002C5-1C7E-F5BF-1253-4E53C0805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53948-A3C8-F74C-EB85-D589A13D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2509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A8BB-7325-CCD2-7A24-C3DB1CD2C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B64841-EB5E-7DA8-AFC8-4BDCC83DD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1A687-9D8B-4502-32FC-5A32D26FF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74A92-008C-863E-7BFA-B2F6B2F30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4A171-333F-421B-6CAF-A04DDC8B1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E0AB8-BC6A-94E2-F6D0-C16CF4189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95172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5F8F7-FF06-C7AE-6615-A38E8FA55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CBAAE-F8EB-6E70-56B7-C2D4336FC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48B53-3CB9-446D-DF16-BDD5E5D61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0FDA4-F5F5-DF40-433A-A2FA7988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6AB5F-DB09-33F6-B749-043C40820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94220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E75A31-4ED9-5E70-E257-AC1543A712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E8477E-9825-4355-59F0-DDFF56A5E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061C7-DC91-EA3B-10DA-CF5929FEC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3BF6D-8E1D-6033-2290-5AFA6388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5C13D-1E7E-EA67-6BDA-3593EA83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7174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490EBD-B402-694A-6CD6-42AC7C03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33940-E63B-3431-9C8B-B82C494A9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210A3-B27B-0C70-9DC5-2CF4C400C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C6C09B-6703-40FF-B071-3CC81E950D2B}" type="datetimeFigureOut">
              <a:rPr lang="et-EE" smtClean="0"/>
              <a:t>19.03.2026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A238-44E2-B265-3BA4-64C1222C2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E7091-738F-0718-AEF8-DFF63CA0F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BEF558-B31C-4F91-8A9F-9B83C41B9576}" type="slidenum">
              <a:rPr lang="et-EE" smtClean="0"/>
              <a:t>‹#›</a:t>
            </a:fld>
            <a:endParaRPr lang="et-E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397A80-EDE3-8C46-17A6-AC9718DBED9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287" y="186844"/>
            <a:ext cx="927777" cy="24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0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BD6E3B-A180-BCF8-17AF-2F51A2DA0A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84FD38-F126-395D-B12A-8FA85A90B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0816"/>
            <a:ext cx="12192000" cy="641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22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A2E0039-E9FF-E3D2-9EA6-69EB4A0ACD56}"/>
              </a:ext>
            </a:extLst>
          </p:cNvPr>
          <p:cNvSpPr/>
          <p:nvPr/>
        </p:nvSpPr>
        <p:spPr>
          <a:xfrm>
            <a:off x="1055688" y="2547183"/>
            <a:ext cx="10080625" cy="3592863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C675C845-348F-5801-AD4A-037D6518C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9351861"/>
              </p:ext>
            </p:extLst>
          </p:nvPr>
        </p:nvGraphicFramePr>
        <p:xfrm>
          <a:off x="1293517" y="2611388"/>
          <a:ext cx="9653938" cy="352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38FE074-53F1-F672-77CD-329FDC9BB2A6}"/>
              </a:ext>
            </a:extLst>
          </p:cNvPr>
          <p:cNvSpPr txBox="1"/>
          <p:nvPr/>
        </p:nvSpPr>
        <p:spPr>
          <a:xfrm>
            <a:off x="1085180" y="365065"/>
            <a:ext cx="9246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b="1" dirty="0">
                <a:solidFill>
                  <a:schemeClr val="bg2">
                    <a:lumMod val="50000"/>
                  </a:schemeClr>
                </a:solidFill>
              </a:rPr>
              <a:t>Brutokuupalk:</a:t>
            </a:r>
            <a:r>
              <a:rPr lang="et-EE" sz="2000" b="1" dirty="0"/>
              <a:t> prognoosid näitavad palgakasvu pidurdumist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5B3A94-1ED5-C238-5314-7338B695115B}"/>
              </a:ext>
            </a:extLst>
          </p:cNvPr>
          <p:cNvSpPr txBox="1"/>
          <p:nvPr/>
        </p:nvSpPr>
        <p:spPr>
          <a:xfrm>
            <a:off x="1085180" y="6315958"/>
            <a:ext cx="4524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Allikad: statistikaamet, Eesti Pank, Rahapoliitika ja Majandus 2025/4</a:t>
            </a:r>
          </a:p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Töötlus: Palgainfo Agentuur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3D031AE-884D-4444-323E-C4164239BC03}"/>
              </a:ext>
            </a:extLst>
          </p:cNvPr>
          <p:cNvGrpSpPr/>
          <p:nvPr/>
        </p:nvGrpSpPr>
        <p:grpSpPr>
          <a:xfrm>
            <a:off x="1057847" y="1374677"/>
            <a:ext cx="2881167" cy="982186"/>
            <a:chOff x="772999" y="1355823"/>
            <a:chExt cx="2881167" cy="9821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1D3A506-F1C4-DFB6-4E9F-74D036DB894D}"/>
                </a:ext>
              </a:extLst>
            </p:cNvPr>
            <p:cNvSpPr/>
            <p:nvPr/>
          </p:nvSpPr>
          <p:spPr>
            <a:xfrm>
              <a:off x="772999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tx1"/>
                  </a:solidFill>
                </a:rPr>
                <a:t>Keskmine </a:t>
              </a:r>
            </a:p>
            <a:p>
              <a:pPr algn="ctr"/>
              <a:r>
                <a:rPr lang="et-EE" b="1" dirty="0">
                  <a:solidFill>
                    <a:schemeClr val="accent2"/>
                  </a:solidFill>
                </a:rPr>
                <a:t>2155 €</a:t>
              </a:r>
            </a:p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+4,5%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6F86776-0C1F-0D83-D469-AC5F6F6D159B}"/>
                </a:ext>
              </a:extLst>
            </p:cNvPr>
            <p:cNvSpPr/>
            <p:nvPr/>
          </p:nvSpPr>
          <p:spPr>
            <a:xfrm>
              <a:off x="2289766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Mediaan</a:t>
              </a:r>
            </a:p>
            <a:p>
              <a:pPr algn="ctr"/>
              <a:r>
                <a:rPr lang="et-EE" dirty="0">
                  <a:solidFill>
                    <a:schemeClr val="accent2"/>
                  </a:solidFill>
                </a:rPr>
                <a:t>1792 € </a:t>
              </a:r>
            </a:p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+5,5%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7680CD-19A6-F654-D130-61C00C00A4A4}"/>
              </a:ext>
            </a:extLst>
          </p:cNvPr>
          <p:cNvGrpSpPr/>
          <p:nvPr/>
        </p:nvGrpSpPr>
        <p:grpSpPr>
          <a:xfrm>
            <a:off x="8265883" y="1374677"/>
            <a:ext cx="2869218" cy="982186"/>
            <a:chOff x="7924473" y="1355823"/>
            <a:chExt cx="2869218" cy="98218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F361F4-3A30-5339-B506-64919110F53E}"/>
                </a:ext>
              </a:extLst>
            </p:cNvPr>
            <p:cNvSpPr/>
            <p:nvPr/>
          </p:nvSpPr>
          <p:spPr>
            <a:xfrm>
              <a:off x="7924473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tx1"/>
                  </a:solidFill>
                </a:rPr>
                <a:t>Keskmine</a:t>
              </a:r>
            </a:p>
            <a:p>
              <a:pPr algn="ctr"/>
              <a:r>
                <a:rPr lang="et-EE" b="1" dirty="0">
                  <a:solidFill>
                    <a:srgbClr val="358770"/>
                  </a:solidFill>
                </a:rPr>
                <a:t>2210 €</a:t>
              </a:r>
              <a:endParaRPr lang="et-EE" dirty="0">
                <a:solidFill>
                  <a:srgbClr val="358770"/>
                </a:solidFill>
              </a:endParaRPr>
            </a:p>
            <a:p>
              <a:pPr algn="ctr"/>
              <a:r>
                <a:rPr lang="et-EE" sz="1200" dirty="0">
                  <a:solidFill>
                    <a:srgbClr val="358770"/>
                  </a:solidFill>
                </a:rPr>
                <a:t>+5,4%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A097CB-3267-87CB-82CF-789582D757A1}"/>
                </a:ext>
              </a:extLst>
            </p:cNvPr>
            <p:cNvSpPr/>
            <p:nvPr/>
          </p:nvSpPr>
          <p:spPr>
            <a:xfrm>
              <a:off x="9429291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Mediaan</a:t>
              </a:r>
            </a:p>
            <a:p>
              <a:pPr algn="ctr"/>
              <a:r>
                <a:rPr lang="et-EE" dirty="0">
                  <a:solidFill>
                    <a:srgbClr val="358770"/>
                  </a:solidFill>
                </a:rPr>
                <a:t>1820 € </a:t>
              </a:r>
            </a:p>
            <a:p>
              <a:pPr algn="ctr"/>
              <a:r>
                <a:rPr lang="et-EE" sz="1200" dirty="0">
                  <a:solidFill>
                    <a:srgbClr val="358770"/>
                  </a:solidFill>
                </a:rPr>
                <a:t>+5,5%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6FFD3EE-0E48-84ED-DA2D-198672A13311}"/>
              </a:ext>
            </a:extLst>
          </p:cNvPr>
          <p:cNvSpPr txBox="1"/>
          <p:nvPr/>
        </p:nvSpPr>
        <p:spPr>
          <a:xfrm>
            <a:off x="8766061" y="1028493"/>
            <a:ext cx="1868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rgbClr val="FF7110"/>
                </a:solidFill>
              </a:rPr>
              <a:t>Prognoos 2026</a:t>
            </a:r>
            <a:endParaRPr lang="et-EE" sz="1200" dirty="0">
              <a:solidFill>
                <a:srgbClr val="FF711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F067BA-DF02-52FC-1698-A9EB14E7F7EB}"/>
              </a:ext>
            </a:extLst>
          </p:cNvPr>
          <p:cNvSpPr txBox="1"/>
          <p:nvPr/>
        </p:nvSpPr>
        <p:spPr>
          <a:xfrm>
            <a:off x="1679560" y="1056552"/>
            <a:ext cx="16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IV kvartal 2025</a:t>
            </a:r>
            <a:endParaRPr lang="et-E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AA56C57-128B-F0B0-F1E1-739D461C193D}"/>
              </a:ext>
            </a:extLst>
          </p:cNvPr>
          <p:cNvGrpSpPr/>
          <p:nvPr/>
        </p:nvGrpSpPr>
        <p:grpSpPr>
          <a:xfrm>
            <a:off x="4655417" y="1374677"/>
            <a:ext cx="2881167" cy="982186"/>
            <a:chOff x="4425867" y="1355823"/>
            <a:chExt cx="2881167" cy="98218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1D6707B-EE4E-1219-81B8-0215509CCFC6}"/>
                </a:ext>
              </a:extLst>
            </p:cNvPr>
            <p:cNvSpPr/>
            <p:nvPr/>
          </p:nvSpPr>
          <p:spPr>
            <a:xfrm>
              <a:off x="4425867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tx1"/>
                  </a:solidFill>
                </a:rPr>
                <a:t>Keskmine </a:t>
              </a:r>
            </a:p>
            <a:p>
              <a:pPr algn="ctr"/>
              <a:r>
                <a:rPr lang="et-EE" b="1" dirty="0">
                  <a:solidFill>
                    <a:schemeClr val="tx1"/>
                  </a:solidFill>
                </a:rPr>
                <a:t>2092 €</a:t>
              </a:r>
              <a:endParaRPr lang="et-EE" dirty="0">
                <a:solidFill>
                  <a:schemeClr val="accent2"/>
                </a:solidFill>
              </a:endParaRPr>
            </a:p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+5,6%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7F1201C-7256-F979-F9A0-4F3C2AF1681D}"/>
                </a:ext>
              </a:extLst>
            </p:cNvPr>
            <p:cNvSpPr/>
            <p:nvPr/>
          </p:nvSpPr>
          <p:spPr>
            <a:xfrm>
              <a:off x="5942634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Mediaan</a:t>
              </a:r>
            </a:p>
            <a:p>
              <a:pPr algn="ctr"/>
              <a:r>
                <a:rPr lang="et-EE" dirty="0">
                  <a:solidFill>
                    <a:schemeClr val="tx1"/>
                  </a:solidFill>
                </a:rPr>
                <a:t>1724 € </a:t>
              </a:r>
            </a:p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+5,9%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466CFBE-DB53-14F1-C9D0-E2E279BD6A8C}"/>
              </a:ext>
            </a:extLst>
          </p:cNvPr>
          <p:cNvSpPr txBox="1"/>
          <p:nvPr/>
        </p:nvSpPr>
        <p:spPr>
          <a:xfrm>
            <a:off x="5277130" y="1028493"/>
            <a:ext cx="16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accent1"/>
                </a:solidFill>
              </a:rPr>
              <a:t>2025. aasta</a:t>
            </a:r>
            <a:endParaRPr lang="et-EE" sz="1200" dirty="0">
              <a:solidFill>
                <a:schemeClr val="accent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9270B8-E16F-169F-4D21-8CA89AB18CC1}"/>
              </a:ext>
            </a:extLst>
          </p:cNvPr>
          <p:cNvSpPr/>
          <p:nvPr/>
        </p:nvSpPr>
        <p:spPr>
          <a:xfrm>
            <a:off x="9464513" y="2547183"/>
            <a:ext cx="1670588" cy="35928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9816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AA648-1FEE-3C2C-07A7-6FEF7761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184B702-2090-6BD0-F303-276746AA4FAD}"/>
              </a:ext>
            </a:extLst>
          </p:cNvPr>
          <p:cNvSpPr/>
          <p:nvPr/>
        </p:nvSpPr>
        <p:spPr>
          <a:xfrm>
            <a:off x="1055688" y="2547183"/>
            <a:ext cx="10077905" cy="3592863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3E5984-45E4-5548-949E-78488AD8B486}"/>
              </a:ext>
            </a:extLst>
          </p:cNvPr>
          <p:cNvSpPr/>
          <p:nvPr/>
        </p:nvSpPr>
        <p:spPr>
          <a:xfrm>
            <a:off x="8210830" y="2698878"/>
            <a:ext cx="2747112" cy="1015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449D0-6958-A940-EC7D-B7003CD7AD49}"/>
              </a:ext>
            </a:extLst>
          </p:cNvPr>
          <p:cNvSpPr txBox="1"/>
          <p:nvPr/>
        </p:nvSpPr>
        <p:spPr>
          <a:xfrm>
            <a:off x="1071004" y="362805"/>
            <a:ext cx="10047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b="1" dirty="0">
                <a:solidFill>
                  <a:schemeClr val="bg2">
                    <a:lumMod val="50000"/>
                  </a:schemeClr>
                </a:solidFill>
              </a:rPr>
              <a:t>Tööhõive ja tööjõupuudus: </a:t>
            </a:r>
            <a:r>
              <a:rPr lang="et-EE" sz="2000" b="1" dirty="0"/>
              <a:t>töötuse määra tõusu ei ennustata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453693-A335-F7F0-1F52-6FA06D9DC706}"/>
              </a:ext>
            </a:extLst>
          </p:cNvPr>
          <p:cNvSpPr txBox="1"/>
          <p:nvPr/>
        </p:nvSpPr>
        <p:spPr>
          <a:xfrm>
            <a:off x="1085180" y="6315958"/>
            <a:ext cx="4524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Allikad: statistikaamet, Töötukassa, Eesti Pank, Rahapoliitika ja Majandus 2025/4</a:t>
            </a:r>
          </a:p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Töötlus: Palgainfo Agentuur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FA1D8B-0DE6-B3C2-DA02-29314BE63E1C}"/>
              </a:ext>
            </a:extLst>
          </p:cNvPr>
          <p:cNvGrpSpPr/>
          <p:nvPr/>
        </p:nvGrpSpPr>
        <p:grpSpPr>
          <a:xfrm>
            <a:off x="1057847" y="1374677"/>
            <a:ext cx="2881167" cy="982186"/>
            <a:chOff x="772999" y="1355823"/>
            <a:chExt cx="2881167" cy="9821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97502D-4503-62FA-3447-48B717B91621}"/>
                </a:ext>
              </a:extLst>
            </p:cNvPr>
            <p:cNvSpPr/>
            <p:nvPr/>
          </p:nvSpPr>
          <p:spPr>
            <a:xfrm>
              <a:off x="772999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Tööhõive määr </a:t>
              </a:r>
              <a:r>
                <a:rPr lang="et-EE" dirty="0">
                  <a:solidFill>
                    <a:schemeClr val="accent1"/>
                  </a:solidFill>
                </a:rPr>
                <a:t>68,1%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90C948-A40E-0FFB-7A87-B6AE53C51044}"/>
                </a:ext>
              </a:extLst>
            </p:cNvPr>
            <p:cNvSpPr/>
            <p:nvPr/>
          </p:nvSpPr>
          <p:spPr>
            <a:xfrm>
              <a:off x="2289766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Töötuse määr </a:t>
              </a:r>
              <a:r>
                <a:rPr lang="et-EE" b="1" dirty="0">
                  <a:solidFill>
                    <a:schemeClr val="accent1"/>
                  </a:solidFill>
                </a:rPr>
                <a:t>6,4%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6245FA-F38F-4EC0-7856-54ED5E3747FD}"/>
              </a:ext>
            </a:extLst>
          </p:cNvPr>
          <p:cNvGrpSpPr/>
          <p:nvPr/>
        </p:nvGrpSpPr>
        <p:grpSpPr>
          <a:xfrm>
            <a:off x="8265883" y="1374677"/>
            <a:ext cx="2869218" cy="982186"/>
            <a:chOff x="7924473" y="1355823"/>
            <a:chExt cx="2869218" cy="98218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1F8279-8993-AEAB-52CE-F1EDEF5D4BCC}"/>
                </a:ext>
              </a:extLst>
            </p:cNvPr>
            <p:cNvSpPr/>
            <p:nvPr/>
          </p:nvSpPr>
          <p:spPr>
            <a:xfrm>
              <a:off x="7924473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Hõive määr</a:t>
              </a:r>
            </a:p>
            <a:p>
              <a:pPr algn="ctr"/>
              <a:r>
                <a:rPr lang="et-EE" dirty="0">
                  <a:solidFill>
                    <a:srgbClr val="358770"/>
                  </a:solidFill>
                </a:rPr>
                <a:t>+0,4%</a:t>
              </a:r>
              <a:endParaRPr lang="et-EE" sz="1200" dirty="0">
                <a:solidFill>
                  <a:srgbClr val="358770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9757C3-8E12-D372-F6BA-B42D7C5AA948}"/>
                </a:ext>
              </a:extLst>
            </p:cNvPr>
            <p:cNvSpPr/>
            <p:nvPr/>
          </p:nvSpPr>
          <p:spPr>
            <a:xfrm>
              <a:off x="9429291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tx1"/>
                  </a:solidFill>
                </a:rPr>
                <a:t>Töötuse määr</a:t>
              </a:r>
            </a:p>
            <a:p>
              <a:pPr algn="ctr"/>
              <a:r>
                <a:rPr lang="et-EE" b="1" dirty="0">
                  <a:solidFill>
                    <a:srgbClr val="358770"/>
                  </a:solidFill>
                </a:rPr>
                <a:t>6,6%</a:t>
              </a:r>
              <a:endParaRPr lang="et-EE" sz="1200" b="1" dirty="0">
                <a:solidFill>
                  <a:srgbClr val="358770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F814185-6D6C-FE50-AE31-1E19ABB6651E}"/>
              </a:ext>
            </a:extLst>
          </p:cNvPr>
          <p:cNvSpPr txBox="1"/>
          <p:nvPr/>
        </p:nvSpPr>
        <p:spPr>
          <a:xfrm>
            <a:off x="8265883" y="1028493"/>
            <a:ext cx="2869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rgbClr val="FF7110"/>
                </a:solidFill>
              </a:rPr>
              <a:t>Prognoos 2026. a</a:t>
            </a:r>
            <a:endParaRPr lang="et-EE" sz="1200" dirty="0">
              <a:solidFill>
                <a:srgbClr val="FF711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580531-962D-C226-F3A2-3DC033FC473D}"/>
              </a:ext>
            </a:extLst>
          </p:cNvPr>
          <p:cNvSpPr txBox="1"/>
          <p:nvPr/>
        </p:nvSpPr>
        <p:spPr>
          <a:xfrm>
            <a:off x="1066326" y="1056552"/>
            <a:ext cx="2869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IV kvartal 2025 tööjõu-uuring</a:t>
            </a:r>
            <a:endParaRPr lang="et-E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65C15B-ACEF-CF79-BA9D-FC42FF2A3723}"/>
              </a:ext>
            </a:extLst>
          </p:cNvPr>
          <p:cNvGrpSpPr/>
          <p:nvPr/>
        </p:nvGrpSpPr>
        <p:grpSpPr>
          <a:xfrm>
            <a:off x="4655417" y="1374677"/>
            <a:ext cx="2881167" cy="982186"/>
            <a:chOff x="4425867" y="1355823"/>
            <a:chExt cx="2881167" cy="98218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EC32C0E-A827-25E3-103F-F8BD67AA7EA1}"/>
                </a:ext>
              </a:extLst>
            </p:cNvPr>
            <p:cNvSpPr/>
            <p:nvPr/>
          </p:nvSpPr>
          <p:spPr>
            <a:xfrm>
              <a:off x="4425867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Töötuse määr </a:t>
              </a:r>
              <a:r>
                <a:rPr lang="et-EE" b="1" dirty="0">
                  <a:solidFill>
                    <a:schemeClr val="accent1"/>
                  </a:solidFill>
                </a:rPr>
                <a:t>6,6%</a:t>
              </a:r>
              <a:endParaRPr lang="et-EE" sz="1200" b="1" dirty="0">
                <a:solidFill>
                  <a:schemeClr val="accent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CB5056A-DFCB-4AB5-B62A-E21E64361B23}"/>
                </a:ext>
              </a:extLst>
            </p:cNvPr>
            <p:cNvSpPr/>
            <p:nvPr/>
          </p:nvSpPr>
          <p:spPr>
            <a:xfrm>
              <a:off x="5942634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Töötute arv </a:t>
              </a:r>
            </a:p>
            <a:p>
              <a:pPr algn="ctr"/>
              <a:r>
                <a:rPr lang="et-EE" dirty="0">
                  <a:solidFill>
                    <a:schemeClr val="accent1"/>
                  </a:solidFill>
                </a:rPr>
                <a:t>46 068</a:t>
              </a:r>
              <a:endParaRPr lang="et-EE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85B21E8-E709-0B8D-390D-6AD2C8024E32}"/>
              </a:ext>
            </a:extLst>
          </p:cNvPr>
          <p:cNvSpPr txBox="1"/>
          <p:nvPr/>
        </p:nvSpPr>
        <p:spPr>
          <a:xfrm>
            <a:off x="4655417" y="1028493"/>
            <a:ext cx="2881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accent1"/>
                </a:solidFill>
              </a:rPr>
              <a:t>Veebruar 2026 Töötukassa</a:t>
            </a:r>
            <a:endParaRPr lang="et-EE" sz="1200" dirty="0">
              <a:solidFill>
                <a:schemeClr val="accent1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A8D3D6F-D724-FA7C-D208-E5646208ED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7021216"/>
              </p:ext>
            </p:extLst>
          </p:nvPr>
        </p:nvGraphicFramePr>
        <p:xfrm>
          <a:off x="1207287" y="2702461"/>
          <a:ext cx="6827894" cy="3358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2947131-6920-A081-A761-80C5115F07CA}"/>
              </a:ext>
            </a:extLst>
          </p:cNvPr>
          <p:cNvSpPr txBox="1"/>
          <p:nvPr/>
        </p:nvSpPr>
        <p:spPr>
          <a:xfrm>
            <a:off x="8314828" y="2698878"/>
            <a:ext cx="2677919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b="1" dirty="0">
                <a:solidFill>
                  <a:schemeClr val="accent1"/>
                </a:solidFill>
              </a:rPr>
              <a:t>Registreeritud töötutest </a:t>
            </a:r>
          </a:p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200" b="1" dirty="0">
                <a:solidFill>
                  <a:schemeClr val="accent1"/>
                </a:solidFill>
              </a:rPr>
              <a:t>61%</a:t>
            </a:r>
            <a:r>
              <a:rPr lang="et-EE" sz="1200" dirty="0">
                <a:solidFill>
                  <a:schemeClr val="accent1"/>
                </a:solidFill>
              </a:rPr>
              <a:t> </a:t>
            </a:r>
            <a:r>
              <a:rPr lang="et-EE" sz="1050" dirty="0">
                <a:solidFill>
                  <a:schemeClr val="accent1"/>
                </a:solidFill>
              </a:rPr>
              <a:t>erialase hariduseta või vähese eesti keele oskusega </a:t>
            </a:r>
          </a:p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200" b="1" dirty="0">
                <a:solidFill>
                  <a:schemeClr val="accent1"/>
                </a:solidFill>
              </a:rPr>
              <a:t>18%</a:t>
            </a:r>
            <a:r>
              <a:rPr lang="et-EE" sz="1200" dirty="0">
                <a:solidFill>
                  <a:schemeClr val="accent1"/>
                </a:solidFill>
              </a:rPr>
              <a:t> </a:t>
            </a:r>
            <a:r>
              <a:rPr lang="et-EE" sz="1050" dirty="0">
                <a:solidFill>
                  <a:schemeClr val="accent1"/>
                </a:solidFill>
              </a:rPr>
              <a:t>tervisest tuleneva takistusega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F403C-9232-B61A-F0BB-4C250E79FD82}"/>
              </a:ext>
            </a:extLst>
          </p:cNvPr>
          <p:cNvSpPr txBox="1"/>
          <p:nvPr/>
        </p:nvSpPr>
        <p:spPr>
          <a:xfrm>
            <a:off x="1550563" y="2754315"/>
            <a:ext cx="1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15-74 aastased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580DCE-A85A-811B-A104-8308F1A7452F}"/>
              </a:ext>
            </a:extLst>
          </p:cNvPr>
          <p:cNvSpPr/>
          <p:nvPr/>
        </p:nvSpPr>
        <p:spPr>
          <a:xfrm>
            <a:off x="8210830" y="3785232"/>
            <a:ext cx="2747112" cy="1075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D466E3-0323-9578-18F8-F25948F6F082}"/>
              </a:ext>
            </a:extLst>
          </p:cNvPr>
          <p:cNvSpPr txBox="1"/>
          <p:nvPr/>
        </p:nvSpPr>
        <p:spPr>
          <a:xfrm>
            <a:off x="8306910" y="3788037"/>
            <a:ext cx="2704691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b="1" dirty="0">
                <a:solidFill>
                  <a:srgbClr val="46B395"/>
                </a:solidFill>
              </a:rPr>
              <a:t>Mitteaktiivsuse põhjused </a:t>
            </a:r>
          </a:p>
          <a:p>
            <a:pPr marL="179388" indent="-179388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t-EE" sz="1200" b="1" dirty="0">
                <a:solidFill>
                  <a:srgbClr val="46B395"/>
                </a:solidFill>
              </a:rPr>
              <a:t>29%</a:t>
            </a:r>
            <a:r>
              <a:rPr lang="et-EE" sz="1400" b="1" dirty="0">
                <a:solidFill>
                  <a:srgbClr val="46B395"/>
                </a:solidFill>
              </a:rPr>
              <a:t> </a:t>
            </a:r>
            <a:r>
              <a:rPr lang="et-EE" sz="1050" dirty="0">
                <a:solidFill>
                  <a:srgbClr val="46B395"/>
                </a:solidFill>
              </a:rPr>
              <a:t>õpingu</a:t>
            </a:r>
            <a:r>
              <a:rPr lang="et-EE" sz="1200" dirty="0">
                <a:solidFill>
                  <a:srgbClr val="46B395"/>
                </a:solidFill>
              </a:rPr>
              <a:t>d</a:t>
            </a:r>
          </a:p>
          <a:p>
            <a:pPr marL="179388" indent="-179388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t-EE" sz="1200" b="1" dirty="0">
                <a:solidFill>
                  <a:srgbClr val="46B395"/>
                </a:solidFill>
              </a:rPr>
              <a:t>25%</a:t>
            </a:r>
            <a:r>
              <a:rPr lang="et-EE" sz="1400" b="1" dirty="0">
                <a:solidFill>
                  <a:srgbClr val="46B395"/>
                </a:solidFill>
              </a:rPr>
              <a:t> </a:t>
            </a:r>
            <a:r>
              <a:rPr lang="et-EE" sz="1050" dirty="0">
                <a:solidFill>
                  <a:srgbClr val="46B395"/>
                </a:solidFill>
              </a:rPr>
              <a:t>pensioniiga</a:t>
            </a:r>
          </a:p>
          <a:p>
            <a:pPr marL="179388" indent="-179388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t-EE" sz="1200" b="1" dirty="0">
                <a:solidFill>
                  <a:srgbClr val="46B395"/>
                </a:solidFill>
              </a:rPr>
              <a:t>24%</a:t>
            </a:r>
            <a:r>
              <a:rPr lang="et-EE" sz="1400" b="1" dirty="0">
                <a:solidFill>
                  <a:srgbClr val="46B395"/>
                </a:solidFill>
              </a:rPr>
              <a:t> </a:t>
            </a:r>
            <a:r>
              <a:rPr lang="et-EE" sz="1050" dirty="0">
                <a:solidFill>
                  <a:srgbClr val="46B395"/>
                </a:solidFill>
              </a:rPr>
              <a:t>haigus või vigastus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2D71FE-98C3-EE8C-5246-84A0515BBBFE}"/>
              </a:ext>
            </a:extLst>
          </p:cNvPr>
          <p:cNvSpPr/>
          <p:nvPr/>
        </p:nvSpPr>
        <p:spPr>
          <a:xfrm>
            <a:off x="8210830" y="4931730"/>
            <a:ext cx="2747112" cy="1129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8121E9-438C-46DE-1732-72CD6EE693F6}"/>
              </a:ext>
            </a:extLst>
          </p:cNvPr>
          <p:cNvSpPr txBox="1"/>
          <p:nvPr/>
        </p:nvSpPr>
        <p:spPr>
          <a:xfrm>
            <a:off x="8306910" y="4966921"/>
            <a:ext cx="26779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b="1" dirty="0" err="1">
                <a:solidFill>
                  <a:schemeClr val="bg1">
                    <a:lumMod val="50000"/>
                  </a:schemeClr>
                </a:solidFill>
              </a:rPr>
              <a:t>CVKeskus.ee</a:t>
            </a:r>
            <a:r>
              <a:rPr lang="et-EE" sz="1200" b="1" dirty="0">
                <a:solidFill>
                  <a:schemeClr val="bg1">
                    <a:lumMod val="50000"/>
                  </a:schemeClr>
                </a:solidFill>
              </a:rPr>
              <a:t> andmed </a:t>
            </a:r>
          </a:p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50" b="1" dirty="0">
                <a:solidFill>
                  <a:schemeClr val="bg1">
                    <a:lumMod val="50000"/>
                  </a:schemeClr>
                </a:solidFill>
              </a:rPr>
              <a:t>Tööpakkumiste arv </a:t>
            </a:r>
            <a:r>
              <a:rPr lang="et-EE" sz="1050" dirty="0">
                <a:solidFill>
                  <a:schemeClr val="bg1">
                    <a:lumMod val="50000"/>
                  </a:schemeClr>
                </a:solidFill>
              </a:rPr>
              <a:t>ei ole enam langustrendis, kuid taastumisest on vara rääkida </a:t>
            </a:r>
          </a:p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50" b="1" dirty="0">
                <a:solidFill>
                  <a:schemeClr val="bg1">
                    <a:lumMod val="50000"/>
                  </a:schemeClr>
                </a:solidFill>
              </a:rPr>
              <a:t>Tööotsijate aktiivsus</a:t>
            </a:r>
            <a:r>
              <a:rPr lang="et-EE" sz="1050" dirty="0">
                <a:solidFill>
                  <a:schemeClr val="bg1">
                    <a:lumMod val="50000"/>
                  </a:schemeClr>
                </a:solidFill>
              </a:rPr>
              <a:t> püsib kõrgel</a:t>
            </a:r>
          </a:p>
        </p:txBody>
      </p:sp>
    </p:spTree>
    <p:extLst>
      <p:ext uri="{BB962C8B-B14F-4D97-AF65-F5344CB8AC3E}">
        <p14:creationId xmlns:p14="http://schemas.microsoft.com/office/powerpoint/2010/main" val="229311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AA43297-CC4D-3AE5-CB0D-40E6A7F68676}"/>
              </a:ext>
            </a:extLst>
          </p:cNvPr>
          <p:cNvSpPr/>
          <p:nvPr/>
        </p:nvSpPr>
        <p:spPr>
          <a:xfrm>
            <a:off x="1055688" y="2473405"/>
            <a:ext cx="10080625" cy="386140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F7DD36-AAA2-77AF-4C43-05807369E0CC}"/>
              </a:ext>
            </a:extLst>
          </p:cNvPr>
          <p:cNvSpPr/>
          <p:nvPr/>
        </p:nvSpPr>
        <p:spPr>
          <a:xfrm>
            <a:off x="1163775" y="4864231"/>
            <a:ext cx="3132000" cy="139516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solidFill>
              <a:schemeClr val="bg2">
                <a:lumMod val="75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58DBBB-42A9-815D-C7FF-DC29E35BA3CA}"/>
              </a:ext>
            </a:extLst>
          </p:cNvPr>
          <p:cNvSpPr/>
          <p:nvPr/>
        </p:nvSpPr>
        <p:spPr>
          <a:xfrm>
            <a:off x="4414603" y="4864231"/>
            <a:ext cx="3411242" cy="139516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EE5535-FBE1-643D-90CD-A3C9E7A1C079}"/>
              </a:ext>
            </a:extLst>
          </p:cNvPr>
          <p:cNvSpPr/>
          <p:nvPr/>
        </p:nvSpPr>
        <p:spPr>
          <a:xfrm>
            <a:off x="7896225" y="4864231"/>
            <a:ext cx="3132000" cy="1395167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0BC185-6E93-FBA6-D037-245D9CBA91A2}"/>
              </a:ext>
            </a:extLst>
          </p:cNvPr>
          <p:cNvSpPr txBox="1"/>
          <p:nvPr/>
        </p:nvSpPr>
        <p:spPr>
          <a:xfrm>
            <a:off x="1024639" y="395435"/>
            <a:ext cx="10047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b="1" dirty="0"/>
              <a:t>Palkade muutust mõjutavad tegurid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3D36E3-5A5E-6E0F-FDF7-FD45B3A1466D}"/>
              </a:ext>
            </a:extLst>
          </p:cNvPr>
          <p:cNvGrpSpPr/>
          <p:nvPr/>
        </p:nvGrpSpPr>
        <p:grpSpPr>
          <a:xfrm>
            <a:off x="1055482" y="1374678"/>
            <a:ext cx="2881167" cy="982186"/>
            <a:chOff x="772999" y="1355823"/>
            <a:chExt cx="2881167" cy="9821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37DE4A5-8A95-9521-9983-E0F43E07863F}"/>
                </a:ext>
              </a:extLst>
            </p:cNvPr>
            <p:cNvSpPr/>
            <p:nvPr/>
          </p:nvSpPr>
          <p:spPr>
            <a:xfrm>
              <a:off x="772999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rgbClr val="245A4B"/>
                  </a:solidFill>
                </a:rPr>
                <a:t>Sügis 2024 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dirty="0">
                  <a:solidFill>
                    <a:srgbClr val="245A4B"/>
                  </a:solidFill>
                </a:rPr>
                <a:t>2100</a:t>
              </a:r>
              <a:r>
                <a:rPr lang="et-EE" b="1" dirty="0">
                  <a:solidFill>
                    <a:srgbClr val="245A4B"/>
                  </a:solidFill>
                </a:rPr>
                <a:t> </a:t>
              </a:r>
              <a:r>
                <a:rPr lang="et-EE" dirty="0">
                  <a:solidFill>
                    <a:srgbClr val="245A4B"/>
                  </a:solidFill>
                </a:rPr>
                <a:t>€</a:t>
              </a:r>
            </a:p>
            <a:p>
              <a:pPr algn="ctr"/>
              <a:r>
                <a:rPr lang="et-EE" sz="1000" dirty="0">
                  <a:solidFill>
                    <a:srgbClr val="245A4B"/>
                  </a:solidFill>
                </a:rPr>
                <a:t>Palgasurve </a:t>
              </a:r>
              <a:r>
                <a:rPr lang="et-EE" sz="1000" b="1" dirty="0">
                  <a:solidFill>
                    <a:srgbClr val="245A4B"/>
                  </a:solidFill>
                </a:rPr>
                <a:t>23%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F0729E-DB1C-6EE1-72BA-C8D1DE2E474F}"/>
                </a:ext>
              </a:extLst>
            </p:cNvPr>
            <p:cNvSpPr/>
            <p:nvPr/>
          </p:nvSpPr>
          <p:spPr>
            <a:xfrm>
              <a:off x="2289766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rgbClr val="245A4B"/>
                  </a:solidFill>
                </a:rPr>
                <a:t>Sügis 2025 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rgbClr val="245A4B"/>
                  </a:solidFill>
                </a:rPr>
                <a:t>2000 €</a:t>
              </a:r>
            </a:p>
            <a:p>
              <a:pPr algn="ctr"/>
              <a:r>
                <a:rPr lang="et-EE" sz="1000" dirty="0">
                  <a:solidFill>
                    <a:srgbClr val="245A4B"/>
                  </a:solidFill>
                </a:rPr>
                <a:t>Palgasurve </a:t>
              </a:r>
              <a:r>
                <a:rPr lang="et-EE" sz="1000" b="1" dirty="0">
                  <a:solidFill>
                    <a:srgbClr val="245A4B"/>
                  </a:solidFill>
                </a:rPr>
                <a:t>18%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A2F9527-CD8A-9103-BED3-A6008019B225}"/>
              </a:ext>
            </a:extLst>
          </p:cNvPr>
          <p:cNvGrpSpPr/>
          <p:nvPr/>
        </p:nvGrpSpPr>
        <p:grpSpPr>
          <a:xfrm>
            <a:off x="8275310" y="1374678"/>
            <a:ext cx="2869218" cy="982186"/>
            <a:chOff x="7924473" y="1355823"/>
            <a:chExt cx="2869218" cy="9821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D9827A-B9C8-9857-6312-B102D9D714DA}"/>
                </a:ext>
              </a:extLst>
            </p:cNvPr>
            <p:cNvSpPr/>
            <p:nvPr/>
          </p:nvSpPr>
          <p:spPr>
            <a:xfrm>
              <a:off x="7924473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Brutopalk 1200 €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chemeClr val="bg2">
                      <a:lumMod val="25000"/>
                    </a:schemeClr>
                  </a:solidFill>
                </a:rPr>
                <a:t>+10 €</a:t>
              </a:r>
            </a:p>
            <a:p>
              <a:pPr algn="ctr"/>
              <a:r>
                <a:rPr lang="et-EE" sz="1200" dirty="0">
                  <a:solidFill>
                    <a:schemeClr val="bg2">
                      <a:lumMod val="25000"/>
                    </a:schemeClr>
                  </a:solidFill>
                </a:rPr>
                <a:t>+1,0%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16E8F7-C71F-94E6-4A84-A4C69DF73F87}"/>
                </a:ext>
              </a:extLst>
            </p:cNvPr>
            <p:cNvSpPr/>
            <p:nvPr/>
          </p:nvSpPr>
          <p:spPr>
            <a:xfrm>
              <a:off x="9429291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Brutopalk 2100 €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chemeClr val="bg2">
                      <a:lumMod val="25000"/>
                    </a:schemeClr>
                  </a:solidFill>
                </a:rPr>
                <a:t>+154 €</a:t>
              </a:r>
            </a:p>
            <a:p>
              <a:pPr algn="ctr"/>
              <a:r>
                <a:rPr lang="et-EE" sz="1200" b="1" dirty="0">
                  <a:solidFill>
                    <a:schemeClr val="bg2">
                      <a:lumMod val="25000"/>
                    </a:schemeClr>
                  </a:solidFill>
                </a:rPr>
                <a:t>+9,8%</a:t>
              </a:r>
              <a:endParaRPr lang="et-EE" sz="1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7B22534-7B0C-81E5-A3B7-6C1A251651A8}"/>
              </a:ext>
            </a:extLst>
          </p:cNvPr>
          <p:cNvSpPr txBox="1"/>
          <p:nvPr/>
        </p:nvSpPr>
        <p:spPr>
          <a:xfrm>
            <a:off x="8275310" y="1028494"/>
            <a:ext cx="2869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Maksuküüru kaotamine</a:t>
            </a:r>
            <a:endParaRPr lang="et-EE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CF8B84-1323-3710-3C62-95A645EFA283}"/>
              </a:ext>
            </a:extLst>
          </p:cNvPr>
          <p:cNvSpPr txBox="1"/>
          <p:nvPr/>
        </p:nvSpPr>
        <p:spPr>
          <a:xfrm>
            <a:off x="933136" y="1056553"/>
            <a:ext cx="3220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rgbClr val="358770"/>
                </a:solidFill>
              </a:rPr>
              <a:t>Töötajate palgaootuse mediaan (neto)</a:t>
            </a:r>
            <a:endParaRPr lang="et-EE" sz="1200" dirty="0">
              <a:solidFill>
                <a:srgbClr val="35877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DDEAFB-F69C-8093-B146-B75C788F25DC}"/>
              </a:ext>
            </a:extLst>
          </p:cNvPr>
          <p:cNvGrpSpPr/>
          <p:nvPr/>
        </p:nvGrpSpPr>
        <p:grpSpPr>
          <a:xfrm>
            <a:off x="4715189" y="1374678"/>
            <a:ext cx="2881167" cy="982186"/>
            <a:chOff x="4425867" y="1355823"/>
            <a:chExt cx="2881167" cy="98218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EC7F5-F2C2-7E07-7C51-EB0FD0089D32}"/>
                </a:ext>
              </a:extLst>
            </p:cNvPr>
            <p:cNvSpPr/>
            <p:nvPr/>
          </p:nvSpPr>
          <p:spPr>
            <a:xfrm>
              <a:off x="4425867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Tunnis 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dirty="0">
                  <a:solidFill>
                    <a:schemeClr val="tx1"/>
                  </a:solidFill>
                </a:rPr>
                <a:t>5,67 € </a:t>
              </a:r>
            </a:p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+6,8%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C30336E-8B7A-61C0-32F9-C3D5B516CE31}"/>
                </a:ext>
              </a:extLst>
            </p:cNvPr>
            <p:cNvSpPr/>
            <p:nvPr/>
          </p:nvSpPr>
          <p:spPr>
            <a:xfrm>
              <a:off x="5942634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Kuus 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chemeClr val="accent1"/>
                  </a:solidFill>
                </a:rPr>
                <a:t>946 € </a:t>
              </a:r>
            </a:p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+6,8%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A0BA430-A3B3-7D71-A481-DD70D840DA4D}"/>
              </a:ext>
            </a:extLst>
          </p:cNvPr>
          <p:cNvSpPr txBox="1"/>
          <p:nvPr/>
        </p:nvSpPr>
        <p:spPr>
          <a:xfrm>
            <a:off x="4715189" y="1028494"/>
            <a:ext cx="2881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accent1"/>
                </a:solidFill>
              </a:rPr>
              <a:t>Alampalk alates 1. aprillist 2026</a:t>
            </a:r>
            <a:endParaRPr lang="et-EE" sz="1200" dirty="0">
              <a:solidFill>
                <a:schemeClr val="accent1"/>
              </a:solidFill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C2B1BEC-1E56-9FD6-933B-7FD0893036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4734043"/>
              </p:ext>
            </p:extLst>
          </p:nvPr>
        </p:nvGraphicFramePr>
        <p:xfrm>
          <a:off x="1163775" y="2519671"/>
          <a:ext cx="3132000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040CC65-02F4-4998-BE22-B59D5EB028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5129084"/>
              </p:ext>
            </p:extLst>
          </p:nvPr>
        </p:nvGraphicFramePr>
        <p:xfrm>
          <a:off x="4403862" y="2519671"/>
          <a:ext cx="3421983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A171CD7-B168-83D9-9E61-CCB5A18B57C4}"/>
              </a:ext>
            </a:extLst>
          </p:cNvPr>
          <p:cNvSpPr txBox="1"/>
          <p:nvPr/>
        </p:nvSpPr>
        <p:spPr>
          <a:xfrm>
            <a:off x="1240315" y="4943653"/>
            <a:ext cx="291168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Palgasurvet on vähendanud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Tööandjate madal värbamisaktiivsus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Tugev konkurents vabade töökohtade pärast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Tööotsijate aktiivsus tööotsingu ja samas ebakindlus tööturul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5800F88-5B52-0714-46FA-CF943C7173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3050701"/>
              </p:ext>
            </p:extLst>
          </p:nvPr>
        </p:nvGraphicFramePr>
        <p:xfrm>
          <a:off x="7915079" y="2524570"/>
          <a:ext cx="3132000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57775B06-71EA-E848-BB5C-AA50AE1CFDB6}"/>
              </a:ext>
            </a:extLst>
          </p:cNvPr>
          <p:cNvSpPr txBox="1"/>
          <p:nvPr/>
        </p:nvSpPr>
        <p:spPr>
          <a:xfrm>
            <a:off x="4455187" y="4940800"/>
            <a:ext cx="314116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Alampalga tõus mõjutab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Ligi 20% töötajatest, kes teenivad selle lähedast tasu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2026. aastal peaks alampalk moodustama 43% keskmisest palgast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2CBFCA-7C94-938C-7479-4397DBE069ED}"/>
              </a:ext>
            </a:extLst>
          </p:cNvPr>
          <p:cNvSpPr txBox="1"/>
          <p:nvPr/>
        </p:nvSpPr>
        <p:spPr>
          <a:xfrm>
            <a:off x="7944673" y="4940800"/>
            <a:ext cx="288823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Maksuküüru kaotamisest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Võitsid rohkem üle 2100 brutotasuna teenivad töötajad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1200 eurot ja vähem teenivate töötajate võit oli väga väike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t-E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Kas see võiks mõjutada palkade muutusi?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F9B8A7-9793-1332-864C-43D3D7076949}"/>
              </a:ext>
            </a:extLst>
          </p:cNvPr>
          <p:cNvSpPr txBox="1"/>
          <p:nvPr/>
        </p:nvSpPr>
        <p:spPr>
          <a:xfrm>
            <a:off x="1085180" y="6315958"/>
            <a:ext cx="8694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Allikad: Palgainfo Agentuuri ja </a:t>
            </a:r>
            <a:r>
              <a:rPr lang="et-EE" sz="800" dirty="0" err="1">
                <a:solidFill>
                  <a:schemeClr val="bg1">
                    <a:lumMod val="50000"/>
                  </a:schemeClr>
                </a:solidFill>
              </a:rPr>
              <a:t>CVKeskus.ee</a:t>
            </a:r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 küsitlused, statistikaamet</a:t>
            </a:r>
          </a:p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Töötlus: Palgainfo Agentuur</a:t>
            </a:r>
          </a:p>
        </p:txBody>
      </p:sp>
    </p:spTree>
    <p:extLst>
      <p:ext uri="{BB962C8B-B14F-4D97-AF65-F5344CB8AC3E}">
        <p14:creationId xmlns:p14="http://schemas.microsoft.com/office/powerpoint/2010/main" val="2722529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BA06-04FA-A7EE-F72C-D2E6B5BD3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02C5910-0169-00D6-F3EA-D5411A249BB5}"/>
              </a:ext>
            </a:extLst>
          </p:cNvPr>
          <p:cNvSpPr/>
          <p:nvPr/>
        </p:nvSpPr>
        <p:spPr>
          <a:xfrm>
            <a:off x="1055688" y="2433921"/>
            <a:ext cx="10080625" cy="3900892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1A18C3-C0B4-8E5C-100A-F031B2A3C3D0}"/>
              </a:ext>
            </a:extLst>
          </p:cNvPr>
          <p:cNvSpPr txBox="1"/>
          <p:nvPr/>
        </p:nvSpPr>
        <p:spPr>
          <a:xfrm>
            <a:off x="1024639" y="395435"/>
            <a:ext cx="10047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b="1" dirty="0">
                <a:solidFill>
                  <a:schemeClr val="bg2">
                    <a:lumMod val="50000"/>
                  </a:schemeClr>
                </a:solidFill>
              </a:rPr>
              <a:t>Brutopalgad organisatsiooni tausta järgi:</a:t>
            </a:r>
            <a:r>
              <a:rPr lang="et-EE" sz="2000" b="1" dirty="0"/>
              <a:t> erinevused on suured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6025E3-5377-DFD5-139F-BD6F4F170770}"/>
              </a:ext>
            </a:extLst>
          </p:cNvPr>
          <p:cNvGrpSpPr/>
          <p:nvPr/>
        </p:nvGrpSpPr>
        <p:grpSpPr>
          <a:xfrm>
            <a:off x="1055482" y="1374678"/>
            <a:ext cx="2881167" cy="982186"/>
            <a:chOff x="772999" y="1355823"/>
            <a:chExt cx="2881167" cy="9821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29E0CCA-E3EB-F7CC-193B-2EE5B3701F68}"/>
                </a:ext>
              </a:extLst>
            </p:cNvPr>
            <p:cNvSpPr/>
            <p:nvPr/>
          </p:nvSpPr>
          <p:spPr>
            <a:xfrm>
              <a:off x="772999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rgbClr val="245A4B"/>
                  </a:solidFill>
                </a:rPr>
                <a:t>Alla 10 töötaja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rgbClr val="245A4B"/>
                  </a:solidFill>
                </a:rPr>
                <a:t>1200 €</a:t>
              </a:r>
            </a:p>
            <a:p>
              <a:pPr algn="ctr"/>
              <a:r>
                <a:rPr lang="et-EE" sz="1000" dirty="0">
                  <a:solidFill>
                    <a:srgbClr val="245A4B"/>
                  </a:solidFill>
                </a:rPr>
                <a:t>+2,8%</a:t>
              </a:r>
              <a:endParaRPr lang="et-EE" sz="1000" b="1" dirty="0">
                <a:solidFill>
                  <a:srgbClr val="245A4B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E0815D-DA90-AD1D-3C43-4628C102CFD5}"/>
                </a:ext>
              </a:extLst>
            </p:cNvPr>
            <p:cNvSpPr/>
            <p:nvPr/>
          </p:nvSpPr>
          <p:spPr>
            <a:xfrm>
              <a:off x="2289766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rgbClr val="245A4B"/>
                  </a:solidFill>
                </a:rPr>
                <a:t>Üle 250 töötaja 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rgbClr val="245A4B"/>
                  </a:solidFill>
                </a:rPr>
                <a:t>2067 €</a:t>
              </a:r>
            </a:p>
            <a:p>
              <a:pPr algn="ctr"/>
              <a:r>
                <a:rPr lang="et-EE" sz="1000" dirty="0">
                  <a:solidFill>
                    <a:srgbClr val="245A4B"/>
                  </a:solidFill>
                </a:rPr>
                <a:t>+4,7%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EDB3178-E67F-709D-DEE3-86592013B232}"/>
              </a:ext>
            </a:extLst>
          </p:cNvPr>
          <p:cNvSpPr/>
          <p:nvPr/>
        </p:nvSpPr>
        <p:spPr>
          <a:xfrm>
            <a:off x="9771913" y="1375008"/>
            <a:ext cx="1364400" cy="9821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Riik</a:t>
            </a:r>
          </a:p>
          <a:p>
            <a:pPr algn="ctr">
              <a:spcBef>
                <a:spcPts val="600"/>
              </a:spcBef>
              <a:spcAft>
                <a:spcPts val="300"/>
              </a:spcAft>
            </a:pPr>
            <a:r>
              <a:rPr lang="et-EE" b="1" dirty="0">
                <a:solidFill>
                  <a:schemeClr val="bg2">
                    <a:lumMod val="25000"/>
                  </a:schemeClr>
                </a:solidFill>
              </a:rPr>
              <a:t>2553 €</a:t>
            </a:r>
          </a:p>
          <a:p>
            <a:pPr algn="ctr"/>
            <a:r>
              <a:rPr lang="et-EE" sz="1200" dirty="0">
                <a:solidFill>
                  <a:schemeClr val="bg2">
                    <a:lumMod val="25000"/>
                  </a:schemeClr>
                </a:solidFill>
              </a:rPr>
              <a:t>+4,8%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69BDF0-45AF-6327-FD72-A165A090D991}"/>
              </a:ext>
            </a:extLst>
          </p:cNvPr>
          <p:cNvSpPr/>
          <p:nvPr/>
        </p:nvSpPr>
        <p:spPr>
          <a:xfrm>
            <a:off x="8263249" y="1374678"/>
            <a:ext cx="1364400" cy="982186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Eesti ettevõtted</a:t>
            </a:r>
          </a:p>
          <a:p>
            <a:pPr algn="ctr">
              <a:spcBef>
                <a:spcPts val="600"/>
              </a:spcBef>
              <a:spcAft>
                <a:spcPts val="300"/>
              </a:spcAft>
            </a:pPr>
            <a:r>
              <a:rPr lang="et-EE" b="1" dirty="0">
                <a:solidFill>
                  <a:schemeClr val="bg2">
                    <a:lumMod val="25000"/>
                  </a:schemeClr>
                </a:solidFill>
              </a:rPr>
              <a:t>1515 €</a:t>
            </a:r>
          </a:p>
          <a:p>
            <a:pPr algn="ctr"/>
            <a:r>
              <a:rPr lang="et-EE" sz="1200" dirty="0">
                <a:solidFill>
                  <a:schemeClr val="bg2">
                    <a:lumMod val="25000"/>
                  </a:schemeClr>
                </a:solidFill>
              </a:rPr>
              <a:t>+4,6%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FC0A8F-EF78-08B1-98B2-5FD8833B228E}"/>
              </a:ext>
            </a:extLst>
          </p:cNvPr>
          <p:cNvSpPr txBox="1"/>
          <p:nvPr/>
        </p:nvSpPr>
        <p:spPr>
          <a:xfrm>
            <a:off x="8275310" y="1028494"/>
            <a:ext cx="2869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accent1"/>
                </a:solidFill>
              </a:rPr>
              <a:t>Mediaanpalk omanike järgi</a:t>
            </a:r>
            <a:endParaRPr lang="et-EE" sz="12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503901-7D6E-5815-0F76-407226C152EB}"/>
              </a:ext>
            </a:extLst>
          </p:cNvPr>
          <p:cNvSpPr txBox="1"/>
          <p:nvPr/>
        </p:nvSpPr>
        <p:spPr>
          <a:xfrm>
            <a:off x="933136" y="1056553"/>
            <a:ext cx="3220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accent1"/>
                </a:solidFill>
              </a:rPr>
              <a:t>Mediaanpalk töötajate arvu järgi</a:t>
            </a:r>
            <a:endParaRPr lang="et-EE" sz="1200" dirty="0">
              <a:solidFill>
                <a:schemeClr val="accent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4D16EB-0965-B366-74B9-5924EFCEB062}"/>
              </a:ext>
            </a:extLst>
          </p:cNvPr>
          <p:cNvGrpSpPr/>
          <p:nvPr/>
        </p:nvGrpSpPr>
        <p:grpSpPr>
          <a:xfrm>
            <a:off x="4715189" y="1374678"/>
            <a:ext cx="2881167" cy="982186"/>
            <a:chOff x="4425867" y="1355823"/>
            <a:chExt cx="2881167" cy="98218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C61411-3424-4B2F-EFBE-049359AACA04}"/>
                </a:ext>
              </a:extLst>
            </p:cNvPr>
            <p:cNvSpPr/>
            <p:nvPr/>
          </p:nvSpPr>
          <p:spPr>
            <a:xfrm>
              <a:off x="4425867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Kinnisvara 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chemeClr val="tx1"/>
                  </a:solidFill>
                </a:rPr>
                <a:t>1067 € </a:t>
              </a:r>
            </a:p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+6,7%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3BFFF29-24CB-85D0-F035-5337383ADBB1}"/>
                </a:ext>
              </a:extLst>
            </p:cNvPr>
            <p:cNvSpPr/>
            <p:nvPr/>
          </p:nvSpPr>
          <p:spPr>
            <a:xfrm>
              <a:off x="5942634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Info ja side </a:t>
              </a:r>
            </a:p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r>
                <a:rPr lang="et-EE" b="1" dirty="0">
                  <a:solidFill>
                    <a:schemeClr val="accent1"/>
                  </a:solidFill>
                </a:rPr>
                <a:t>3175 € </a:t>
              </a:r>
            </a:p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+2,4%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84C3D62-C770-3520-CC22-1565477249D7}"/>
              </a:ext>
            </a:extLst>
          </p:cNvPr>
          <p:cNvSpPr txBox="1"/>
          <p:nvPr/>
        </p:nvSpPr>
        <p:spPr>
          <a:xfrm>
            <a:off x="4715189" y="1028494"/>
            <a:ext cx="2881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accent1"/>
                </a:solidFill>
              </a:rPr>
              <a:t>Mediaanpalk tegevusaladel</a:t>
            </a:r>
            <a:endParaRPr lang="et-EE" sz="1200" dirty="0">
              <a:solidFill>
                <a:schemeClr val="accent1"/>
              </a:solidFill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D1D604B4-E0DB-0A50-529B-D8794EA83D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60763"/>
              </p:ext>
            </p:extLst>
          </p:nvPr>
        </p:nvGraphicFramePr>
        <p:xfrm>
          <a:off x="1163775" y="2529098"/>
          <a:ext cx="3132000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73FC6BC1-736C-DF00-5F99-CD54F43C91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4938331"/>
              </p:ext>
            </p:extLst>
          </p:nvPr>
        </p:nvGraphicFramePr>
        <p:xfrm>
          <a:off x="4403862" y="2529098"/>
          <a:ext cx="3421983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9DB63FB-54B3-E384-1C9E-0B87A79575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8049096"/>
              </p:ext>
            </p:extLst>
          </p:nvPr>
        </p:nvGraphicFramePr>
        <p:xfrm>
          <a:off x="7915079" y="2533997"/>
          <a:ext cx="3132000" cy="22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F371CC09-4787-2722-2C56-5838B8AC8A64}"/>
              </a:ext>
            </a:extLst>
          </p:cNvPr>
          <p:cNvSpPr txBox="1"/>
          <p:nvPr/>
        </p:nvSpPr>
        <p:spPr>
          <a:xfrm>
            <a:off x="1085180" y="6315958"/>
            <a:ext cx="8694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Allikad: statistikaamet</a:t>
            </a:r>
          </a:p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Töötlus: Palgainfo Agentuur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4166DE0-39D0-FF57-93A7-436AF1077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273716"/>
              </p:ext>
            </p:extLst>
          </p:nvPr>
        </p:nvGraphicFramePr>
        <p:xfrm>
          <a:off x="7274296" y="2724365"/>
          <a:ext cx="397444" cy="1809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7444">
                  <a:extLst>
                    <a:ext uri="{9D8B030D-6E8A-4147-A177-3AD203B41FA5}">
                      <a16:colId xmlns:a16="http://schemas.microsoft.com/office/drawing/2014/main" val="1891322224"/>
                    </a:ext>
                  </a:extLst>
                </a:gridCol>
              </a:tblGrid>
              <a:tr h="3619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t-EE" sz="80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+7,3%</a:t>
                      </a:r>
                      <a:endParaRPr lang="et-EE" sz="8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8171009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t-EE" sz="80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+5,1%</a:t>
                      </a:r>
                      <a:endParaRPr lang="et-EE" sz="8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2372161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t-EE" sz="80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+4,7%</a:t>
                      </a:r>
                      <a:endParaRPr lang="et-EE" sz="8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0317326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t-EE" sz="80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+3,7%</a:t>
                      </a:r>
                      <a:endParaRPr lang="et-EE" sz="8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0776303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t-EE" sz="80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+2,7%</a:t>
                      </a:r>
                      <a:endParaRPr lang="et-EE" sz="8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5984023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D56CBD50-8BE2-50E0-5436-7F0DE005C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381411"/>
              </p:ext>
            </p:extLst>
          </p:nvPr>
        </p:nvGraphicFramePr>
        <p:xfrm>
          <a:off x="3833460" y="2724365"/>
          <a:ext cx="462315" cy="1809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2315">
                  <a:extLst>
                    <a:ext uri="{9D8B030D-6E8A-4147-A177-3AD203B41FA5}">
                      <a16:colId xmlns:a16="http://schemas.microsoft.com/office/drawing/2014/main" val="1891322224"/>
                    </a:ext>
                  </a:extLst>
                </a:gridCol>
              </a:tblGrid>
              <a:tr h="361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+4,7%</a:t>
                      </a:r>
                      <a:endParaRPr lang="et-EE" sz="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8171009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+5,3%</a:t>
                      </a:r>
                      <a:endParaRPr lang="et-EE" sz="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2372161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+5,5%</a:t>
                      </a:r>
                      <a:endParaRPr lang="et-EE" sz="800" kern="1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0317326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+6,5%</a:t>
                      </a:r>
                      <a:endParaRPr lang="et-EE" sz="800" kern="1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0776303"/>
                  </a:ext>
                </a:extLst>
              </a:tr>
              <a:tr h="3619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+2,8%</a:t>
                      </a:r>
                      <a:endParaRPr lang="et-EE" sz="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598402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9FF84CB-10B8-6FAA-FA7A-96352FBCD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474650"/>
              </p:ext>
            </p:extLst>
          </p:nvPr>
        </p:nvGraphicFramePr>
        <p:xfrm>
          <a:off x="10567508" y="2648932"/>
          <a:ext cx="397444" cy="1885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7444">
                  <a:extLst>
                    <a:ext uri="{9D8B030D-6E8A-4147-A177-3AD203B41FA5}">
                      <a16:colId xmlns:a16="http://schemas.microsoft.com/office/drawing/2014/main" val="1891322224"/>
                    </a:ext>
                  </a:extLst>
                </a:gridCol>
              </a:tblGrid>
              <a:tr h="471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+4,8%</a:t>
                      </a:r>
                      <a:endParaRPr lang="et-EE" sz="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8171009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+3,7%</a:t>
                      </a:r>
                      <a:endParaRPr lang="et-EE" sz="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2372161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+4,6%</a:t>
                      </a:r>
                      <a:endParaRPr lang="et-EE" sz="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0317326"/>
                  </a:ext>
                </a:extLst>
              </a:tr>
              <a:tr h="471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+7,2%</a:t>
                      </a:r>
                      <a:endParaRPr lang="et-EE" sz="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0776303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EE8912AA-890E-DC47-4317-15A7D21E2C5D}"/>
              </a:ext>
            </a:extLst>
          </p:cNvPr>
          <p:cNvSpPr txBox="1"/>
          <p:nvPr/>
        </p:nvSpPr>
        <p:spPr>
          <a:xfrm>
            <a:off x="9584907" y="6346735"/>
            <a:ext cx="16377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t-EE" sz="1200" b="1" dirty="0">
                <a:solidFill>
                  <a:schemeClr val="bg2">
                    <a:lumMod val="50000"/>
                  </a:schemeClr>
                </a:solidFill>
              </a:rPr>
              <a:t>IV kvartal 2025</a:t>
            </a:r>
            <a:endParaRPr lang="et-EE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9850AB0C-E754-AD90-9F9D-11B62EDBB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813968"/>
              </p:ext>
            </p:extLst>
          </p:nvPr>
        </p:nvGraphicFramePr>
        <p:xfrm>
          <a:off x="1163775" y="4853983"/>
          <a:ext cx="3132000" cy="1395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8B5764C4-87DE-BC11-9ED7-AB9D2099E7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5605177"/>
              </p:ext>
            </p:extLst>
          </p:nvPr>
        </p:nvGraphicFramePr>
        <p:xfrm>
          <a:off x="4403862" y="4853983"/>
          <a:ext cx="3421983" cy="1395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9A4E7BA9-1DC4-F33B-52E1-BC7AC2402B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7808852"/>
              </p:ext>
            </p:extLst>
          </p:nvPr>
        </p:nvGraphicFramePr>
        <p:xfrm>
          <a:off x="7915079" y="4853983"/>
          <a:ext cx="3113146" cy="1395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6F49076-3032-A5B1-F844-89CACD502959}"/>
              </a:ext>
            </a:extLst>
          </p:cNvPr>
          <p:cNvSpPr txBox="1"/>
          <p:nvPr/>
        </p:nvSpPr>
        <p:spPr>
          <a:xfrm>
            <a:off x="1120450" y="4847680"/>
            <a:ext cx="1766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Töötajate arvu jaotus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34AFC0-BC1B-C031-1FBA-B0DBD4463A69}"/>
              </a:ext>
            </a:extLst>
          </p:cNvPr>
          <p:cNvSpPr txBox="1"/>
          <p:nvPr/>
        </p:nvSpPr>
        <p:spPr>
          <a:xfrm>
            <a:off x="4429285" y="4847680"/>
            <a:ext cx="1766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Töötajate arvu jaotus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88EC9A-0311-885C-7238-509028C1D7D6}"/>
              </a:ext>
            </a:extLst>
          </p:cNvPr>
          <p:cNvSpPr txBox="1"/>
          <p:nvPr/>
        </p:nvSpPr>
        <p:spPr>
          <a:xfrm>
            <a:off x="9848831" y="4847680"/>
            <a:ext cx="12751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Töötajate arvu jaotus</a:t>
            </a:r>
          </a:p>
        </p:txBody>
      </p:sp>
    </p:spTree>
    <p:extLst>
      <p:ext uri="{BB962C8B-B14F-4D97-AF65-F5344CB8AC3E}">
        <p14:creationId xmlns:p14="http://schemas.microsoft.com/office/powerpoint/2010/main" val="1717676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9200A8C7-41D8-A759-2EB3-1541D7582623}"/>
              </a:ext>
            </a:extLst>
          </p:cNvPr>
          <p:cNvSpPr/>
          <p:nvPr/>
        </p:nvSpPr>
        <p:spPr>
          <a:xfrm>
            <a:off x="6172185" y="2459723"/>
            <a:ext cx="4972616" cy="3887012"/>
          </a:xfrm>
          <a:prstGeom prst="rect">
            <a:avLst/>
          </a:pr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FE0A069-77CA-101C-3879-B1F4DBA6457F}"/>
              </a:ext>
            </a:extLst>
          </p:cNvPr>
          <p:cNvSpPr/>
          <p:nvPr/>
        </p:nvSpPr>
        <p:spPr>
          <a:xfrm>
            <a:off x="1055688" y="2459723"/>
            <a:ext cx="4964128" cy="3887012"/>
          </a:xfrm>
          <a:prstGeom prst="rect">
            <a:avLst/>
          </a:pr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4801509-DDB2-4B23-ECDB-3881003DE7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94158"/>
              </p:ext>
            </p:extLst>
          </p:nvPr>
        </p:nvGraphicFramePr>
        <p:xfrm>
          <a:off x="1168924" y="2564091"/>
          <a:ext cx="4741682" cy="3629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C881410F-A9F1-28A4-762D-BDE8D277AA24}"/>
              </a:ext>
            </a:extLst>
          </p:cNvPr>
          <p:cNvSpPr txBox="1"/>
          <p:nvPr/>
        </p:nvSpPr>
        <p:spPr>
          <a:xfrm>
            <a:off x="1024639" y="395435"/>
            <a:ext cx="10047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b="1" dirty="0">
                <a:solidFill>
                  <a:schemeClr val="bg2">
                    <a:lumMod val="50000"/>
                  </a:schemeClr>
                </a:solidFill>
              </a:rPr>
              <a:t>Brutopalgad maakondades:</a:t>
            </a:r>
            <a:r>
              <a:rPr lang="et-EE" sz="2000" b="1" dirty="0"/>
              <a:t> Tallinn ja Tartu mõjutavad kogu Eesti taset</a:t>
            </a:r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22" name="Chart 21">
                <a:extLst>
                  <a:ext uri="{FF2B5EF4-FFF2-40B4-BE49-F238E27FC236}">
                    <a16:creationId xmlns:a16="http://schemas.microsoft.com/office/drawing/2014/main" id="{C53655B3-AEBA-DB81-FCEC-2604700C421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92485717"/>
                  </p:ext>
                </p:extLst>
              </p:nvPr>
            </p:nvGraphicFramePr>
            <p:xfrm>
              <a:off x="6238622" y="2564091"/>
              <a:ext cx="3628481" cy="264791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2" name="Chart 21">
                <a:extLst>
                  <a:ext uri="{FF2B5EF4-FFF2-40B4-BE49-F238E27FC236}">
                    <a16:creationId xmlns:a16="http://schemas.microsoft.com/office/drawing/2014/main" id="{C53655B3-AEBA-DB81-FCEC-2604700C42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8622" y="2564091"/>
                <a:ext cx="3628481" cy="264791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E23B792-B441-9B48-FD29-A4713CCC68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05928"/>
              </p:ext>
            </p:extLst>
          </p:nvPr>
        </p:nvGraphicFramePr>
        <p:xfrm>
          <a:off x="8314442" y="4496588"/>
          <a:ext cx="2810284" cy="1819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03BD1FAE-2B54-C880-E610-EC5BF46BB1BF}"/>
              </a:ext>
            </a:extLst>
          </p:cNvPr>
          <p:cNvGrpSpPr/>
          <p:nvPr/>
        </p:nvGrpSpPr>
        <p:grpSpPr>
          <a:xfrm>
            <a:off x="1057847" y="1374677"/>
            <a:ext cx="2881167" cy="982186"/>
            <a:chOff x="772999" y="1355823"/>
            <a:chExt cx="2881167" cy="98218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FB315DD-AD18-226D-2E6F-87EE489FFCB6}"/>
                </a:ext>
              </a:extLst>
            </p:cNvPr>
            <p:cNvSpPr/>
            <p:nvPr/>
          </p:nvSpPr>
          <p:spPr>
            <a:xfrm>
              <a:off x="772999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Keskmine </a:t>
              </a:r>
            </a:p>
            <a:p>
              <a:pPr algn="ctr"/>
              <a:r>
                <a:rPr lang="et-EE" dirty="0">
                  <a:solidFill>
                    <a:schemeClr val="accent2"/>
                  </a:solidFill>
                </a:rPr>
                <a:t>2392 €</a:t>
              </a:r>
            </a:p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+4,0%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A34DBFB-46E2-717D-214A-90430C314B59}"/>
                </a:ext>
              </a:extLst>
            </p:cNvPr>
            <p:cNvSpPr/>
            <p:nvPr/>
          </p:nvSpPr>
          <p:spPr>
            <a:xfrm>
              <a:off x="2289766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tx1"/>
                  </a:solidFill>
                </a:rPr>
                <a:t>Mediaan</a:t>
              </a:r>
            </a:p>
            <a:p>
              <a:pPr algn="ctr"/>
              <a:r>
                <a:rPr lang="et-EE" b="1" dirty="0">
                  <a:solidFill>
                    <a:schemeClr val="accent2"/>
                  </a:solidFill>
                </a:rPr>
                <a:t>1987 € </a:t>
              </a:r>
            </a:p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+5,0%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A31A066-35B2-93D3-9B3C-868412521C57}"/>
              </a:ext>
            </a:extLst>
          </p:cNvPr>
          <p:cNvSpPr txBox="1"/>
          <p:nvPr/>
        </p:nvSpPr>
        <p:spPr>
          <a:xfrm>
            <a:off x="1679560" y="1056552"/>
            <a:ext cx="16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Harju maakond</a:t>
            </a:r>
            <a:endParaRPr lang="et-E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7CF3C3C-D903-804C-76C6-B8F0B800ACAD}"/>
              </a:ext>
            </a:extLst>
          </p:cNvPr>
          <p:cNvGrpSpPr/>
          <p:nvPr/>
        </p:nvGrpSpPr>
        <p:grpSpPr>
          <a:xfrm>
            <a:off x="4655417" y="1374677"/>
            <a:ext cx="2881167" cy="982186"/>
            <a:chOff x="4425867" y="1355823"/>
            <a:chExt cx="2881167" cy="982186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7F597C9-DE2E-5E05-391D-FBEB1AD08189}"/>
                </a:ext>
              </a:extLst>
            </p:cNvPr>
            <p:cNvSpPr/>
            <p:nvPr/>
          </p:nvSpPr>
          <p:spPr>
            <a:xfrm>
              <a:off x="4425867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Keskmine </a:t>
              </a:r>
            </a:p>
            <a:p>
              <a:pPr algn="ctr"/>
              <a:r>
                <a:rPr lang="et-EE" dirty="0">
                  <a:solidFill>
                    <a:schemeClr val="tx1"/>
                  </a:solidFill>
                </a:rPr>
                <a:t>2155 €</a:t>
              </a:r>
              <a:endParaRPr lang="et-EE" dirty="0">
                <a:solidFill>
                  <a:schemeClr val="accent2"/>
                </a:solidFill>
              </a:endParaRPr>
            </a:p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+4,5%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F174155-23C6-004A-0676-369E7CAD8ABA}"/>
                </a:ext>
              </a:extLst>
            </p:cNvPr>
            <p:cNvSpPr/>
            <p:nvPr/>
          </p:nvSpPr>
          <p:spPr>
            <a:xfrm>
              <a:off x="5942634" y="1355823"/>
              <a:ext cx="1364400" cy="9821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tx1"/>
                  </a:solidFill>
                </a:rPr>
                <a:t>Mediaan</a:t>
              </a:r>
            </a:p>
            <a:p>
              <a:pPr algn="ctr"/>
              <a:r>
                <a:rPr lang="et-EE" b="1" dirty="0">
                  <a:solidFill>
                    <a:schemeClr val="tx1"/>
                  </a:solidFill>
                </a:rPr>
                <a:t>1792 € </a:t>
              </a:r>
            </a:p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+5,5%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9AFB36AB-8DF8-0398-4B9B-D30D541C4624}"/>
              </a:ext>
            </a:extLst>
          </p:cNvPr>
          <p:cNvSpPr txBox="1"/>
          <p:nvPr/>
        </p:nvSpPr>
        <p:spPr>
          <a:xfrm>
            <a:off x="5277130" y="1028493"/>
            <a:ext cx="16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accent1"/>
                </a:solidFill>
              </a:rPr>
              <a:t>Kogu Eesti</a:t>
            </a:r>
            <a:endParaRPr lang="et-EE" sz="1200" dirty="0">
              <a:solidFill>
                <a:schemeClr val="accent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B4DCEA1-220C-B5DB-B7FF-AE44CE0A4386}"/>
              </a:ext>
            </a:extLst>
          </p:cNvPr>
          <p:cNvGrpSpPr/>
          <p:nvPr/>
        </p:nvGrpSpPr>
        <p:grpSpPr>
          <a:xfrm>
            <a:off x="8252986" y="1374677"/>
            <a:ext cx="2881167" cy="982186"/>
            <a:chOff x="772999" y="1355823"/>
            <a:chExt cx="2881167" cy="98218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B46A268-077C-D98C-B013-2F908CA68257}"/>
                </a:ext>
              </a:extLst>
            </p:cNvPr>
            <p:cNvSpPr/>
            <p:nvPr/>
          </p:nvSpPr>
          <p:spPr>
            <a:xfrm>
              <a:off x="772999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dirty="0">
                  <a:solidFill>
                    <a:schemeClr val="tx1"/>
                  </a:solidFill>
                </a:rPr>
                <a:t>Keskmine </a:t>
              </a:r>
            </a:p>
            <a:p>
              <a:pPr algn="ctr"/>
              <a:r>
                <a:rPr lang="et-EE" dirty="0">
                  <a:solidFill>
                    <a:schemeClr val="accent2"/>
                  </a:solidFill>
                </a:rPr>
                <a:t>2191 €</a:t>
              </a:r>
            </a:p>
            <a:p>
              <a:pPr algn="ctr"/>
              <a:r>
                <a:rPr lang="et-EE" sz="1200" dirty="0">
                  <a:solidFill>
                    <a:schemeClr val="accent1"/>
                  </a:solidFill>
                </a:rPr>
                <a:t>+4,7%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230737C-46BF-3631-9C6F-C43EC7834F46}"/>
                </a:ext>
              </a:extLst>
            </p:cNvPr>
            <p:cNvSpPr/>
            <p:nvPr/>
          </p:nvSpPr>
          <p:spPr>
            <a:xfrm>
              <a:off x="2289766" y="1355823"/>
              <a:ext cx="1364400" cy="9821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t-EE" sz="1200" b="1" dirty="0">
                  <a:solidFill>
                    <a:schemeClr val="tx1"/>
                  </a:solidFill>
                </a:rPr>
                <a:t>Mediaan</a:t>
              </a:r>
            </a:p>
            <a:p>
              <a:pPr algn="ctr"/>
              <a:r>
                <a:rPr lang="et-EE" b="1" dirty="0">
                  <a:solidFill>
                    <a:schemeClr val="accent2"/>
                  </a:solidFill>
                </a:rPr>
                <a:t>1875 € </a:t>
              </a:r>
            </a:p>
            <a:p>
              <a:pPr algn="ctr"/>
              <a:r>
                <a:rPr lang="et-EE" sz="1200" b="1" dirty="0">
                  <a:solidFill>
                    <a:schemeClr val="accent1"/>
                  </a:solidFill>
                </a:rPr>
                <a:t>+5,5%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CA533ED-4525-8DE2-81ED-D0AF6564CABF}"/>
              </a:ext>
            </a:extLst>
          </p:cNvPr>
          <p:cNvSpPr txBox="1"/>
          <p:nvPr/>
        </p:nvSpPr>
        <p:spPr>
          <a:xfrm>
            <a:off x="8874699" y="1056552"/>
            <a:ext cx="1637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Tartu maakond</a:t>
            </a:r>
            <a:endParaRPr lang="et-E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22EF26C-67CE-BDBF-4276-A244BD5A26AC}"/>
              </a:ext>
            </a:extLst>
          </p:cNvPr>
          <p:cNvSpPr txBox="1"/>
          <p:nvPr/>
        </p:nvSpPr>
        <p:spPr>
          <a:xfrm>
            <a:off x="1085180" y="6315958"/>
            <a:ext cx="4524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Allikad: statistikaamet</a:t>
            </a:r>
          </a:p>
          <a:p>
            <a:r>
              <a:rPr lang="et-EE" sz="800" dirty="0">
                <a:solidFill>
                  <a:schemeClr val="bg1">
                    <a:lumMod val="50000"/>
                  </a:schemeClr>
                </a:solidFill>
              </a:rPr>
              <a:t>Töötlus: Palgainfo Agentuur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BBE651-291C-B5D7-7A60-58F53B4AF1C6}"/>
              </a:ext>
            </a:extLst>
          </p:cNvPr>
          <p:cNvSpPr txBox="1"/>
          <p:nvPr/>
        </p:nvSpPr>
        <p:spPr>
          <a:xfrm>
            <a:off x="7133862" y="2564091"/>
            <a:ext cx="3049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Töötajate arv maakondades IV kv 2025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FF9924-5C72-2BFC-D5B8-28D946446660}"/>
              </a:ext>
            </a:extLst>
          </p:cNvPr>
          <p:cNvSpPr txBox="1"/>
          <p:nvPr/>
        </p:nvSpPr>
        <p:spPr>
          <a:xfrm>
            <a:off x="9584907" y="6346735"/>
            <a:ext cx="16377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t-EE" sz="1200" b="1" dirty="0">
                <a:solidFill>
                  <a:schemeClr val="bg2">
                    <a:lumMod val="50000"/>
                  </a:schemeClr>
                </a:solidFill>
              </a:rPr>
              <a:t>IV kvartal 2025</a:t>
            </a:r>
            <a:endParaRPr lang="et-EE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7E49F52-4187-F67E-15A8-13E01390E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669918"/>
              </p:ext>
            </p:extLst>
          </p:nvPr>
        </p:nvGraphicFramePr>
        <p:xfrm>
          <a:off x="5149126" y="2969670"/>
          <a:ext cx="685800" cy="304246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1206885207"/>
                    </a:ext>
                  </a:extLst>
                </a:gridCol>
              </a:tblGrid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+5,0%</a:t>
                      </a:r>
                      <a:endParaRPr lang="et-EE" sz="8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89007280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+4,2%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55849790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+5,8%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00157227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+6,5%</a:t>
                      </a:r>
                      <a:endParaRPr lang="et-EE" sz="8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10338373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+6,0%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35894689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+4,4%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69015356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+4,7%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11617330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+7,9%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00364258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+5,0%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25626862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+6,2%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59953147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+6,3%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23416729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+5,5%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2621473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+8,3%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34647261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+6,1%</a:t>
                      </a:r>
                      <a:endParaRPr lang="et-EE" sz="800" kern="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0750792"/>
                  </a:ext>
                </a:extLst>
              </a:tr>
              <a:tr h="20283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8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+5,5%</a:t>
                      </a:r>
                      <a:endParaRPr lang="et-EE" sz="8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Open Sans Light" panose="020B0306030504020204" pitchFamily="34" charset="0"/>
                        <a:ea typeface="Open Sans" panose="020B0606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46248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590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lgainfo 2023 oige">
      <a:dk1>
        <a:sysClr val="windowText" lastClr="000000"/>
      </a:dk1>
      <a:lt1>
        <a:sysClr val="window" lastClr="FFFFFF"/>
      </a:lt1>
      <a:dk2>
        <a:srgbClr val="282A2C"/>
      </a:dk2>
      <a:lt2>
        <a:srgbClr val="D8E1E5"/>
      </a:lt2>
      <a:accent1>
        <a:srgbClr val="294559"/>
      </a:accent1>
      <a:accent2>
        <a:srgbClr val="3F6A8B"/>
      </a:accent2>
      <a:accent3>
        <a:srgbClr val="61A8DE"/>
      </a:accent3>
      <a:accent4>
        <a:srgbClr val="997400"/>
      </a:accent4>
      <a:accent5>
        <a:srgbClr val="959900"/>
      </a:accent5>
      <a:accent6>
        <a:srgbClr val="007700"/>
      </a:accent6>
      <a:hlink>
        <a:srgbClr val="005499"/>
      </a:hlink>
      <a:folHlink>
        <a:srgbClr val="008391"/>
      </a:folHlink>
    </a:clrScheme>
    <a:fontScheme name="Palgainfo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587</Words>
  <Application>Microsoft Office PowerPoint</Application>
  <PresentationFormat>Widescreen</PresentationFormat>
  <Paragraphs>179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Open Sans</vt:lpstr>
      <vt:lpstr>Open Sans ExtraBold</vt:lpstr>
      <vt:lpstr>Open Sans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Kadri Seeder</dc:creator>
  <cp:lastModifiedBy>Kadri Seeder</cp:lastModifiedBy>
  <cp:revision>2</cp:revision>
  <dcterms:created xsi:type="dcterms:W3CDTF">2026-03-11T10:00:25Z</dcterms:created>
  <dcterms:modified xsi:type="dcterms:W3CDTF">2026-03-19T10:18:22Z</dcterms:modified>
</cp:coreProperties>
</file>